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9" r:id="rId1"/>
  </p:sldMasterIdLst>
  <p:notesMasterIdLst>
    <p:notesMasterId r:id="rId14"/>
  </p:notesMasterIdLst>
  <p:handoutMasterIdLst>
    <p:handoutMasterId r:id="rId15"/>
  </p:handoutMasterIdLst>
  <p:sldIdLst>
    <p:sldId id="259" r:id="rId2"/>
    <p:sldId id="312" r:id="rId3"/>
    <p:sldId id="277" r:id="rId4"/>
    <p:sldId id="278" r:id="rId5"/>
    <p:sldId id="280" r:id="rId6"/>
    <p:sldId id="282" r:id="rId7"/>
    <p:sldId id="284" r:id="rId8"/>
    <p:sldId id="285" r:id="rId9"/>
    <p:sldId id="308" r:id="rId10"/>
    <p:sldId id="309" r:id="rId11"/>
    <p:sldId id="311" r:id="rId12"/>
    <p:sldId id="313"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4A85"/>
    <a:srgbClr val="24CF39"/>
    <a:srgbClr val="652C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43" autoAdjust="0"/>
    <p:restoredTop sz="95268" autoAdjust="0"/>
  </p:normalViewPr>
  <p:slideViewPr>
    <p:cSldViewPr snapToGrid="0" snapToObjects="1">
      <p:cViewPr>
        <p:scale>
          <a:sx n="127" d="100"/>
          <a:sy n="127" d="100"/>
        </p:scale>
        <p:origin x="1248" y="-56"/>
      </p:cViewPr>
      <p:guideLst/>
    </p:cSldViewPr>
  </p:slideViewPr>
  <p:notesTextViewPr>
    <p:cViewPr>
      <p:scale>
        <a:sx n="1" d="1"/>
        <a:sy n="1" d="1"/>
      </p:scale>
      <p:origin x="0" y="0"/>
    </p:cViewPr>
  </p:notesTextViewPr>
  <p:notesViewPr>
    <p:cSldViewPr snapToGrid="0" snapToObjects="1">
      <p:cViewPr varScale="1">
        <p:scale>
          <a:sx n="66" d="100"/>
          <a:sy n="66" d="100"/>
        </p:scale>
        <p:origin x="3134" y="3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38"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5C361B30-4453-46D4-8089-125B564D05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BEEE4564-61F9-48F7-A867-CCA5D38885F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F92CFC-E422-40B4-9CC4-DEA280552AB2}" type="datetimeFigureOut">
              <a:rPr lang="en-US" smtClean="0"/>
              <a:t>8/26/17</a:t>
            </a:fld>
            <a:endParaRPr lang="en-US"/>
          </a:p>
        </p:txBody>
      </p:sp>
      <p:sp>
        <p:nvSpPr>
          <p:cNvPr id="4" name="Footer Placeholder 3">
            <a:extLst>
              <a:ext uri="{FF2B5EF4-FFF2-40B4-BE49-F238E27FC236}">
                <a16:creationId xmlns:a16="http://schemas.microsoft.com/office/drawing/2014/main" xmlns="" id="{74AB1315-599A-4D81-852D-E668C7B07DD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17BB853C-FFB3-4CD8-9103-CEFF2E6F933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5C22C9-6271-494F-AA0A-BBACC97D22B9}" type="slidenum">
              <a:rPr lang="en-US" smtClean="0"/>
              <a:t>‹#›</a:t>
            </a:fld>
            <a:endParaRPr lang="en-US"/>
          </a:p>
        </p:txBody>
      </p:sp>
    </p:spTree>
    <p:extLst>
      <p:ext uri="{BB962C8B-B14F-4D97-AF65-F5344CB8AC3E}">
        <p14:creationId xmlns:p14="http://schemas.microsoft.com/office/powerpoint/2010/main" val="2947498041"/>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png>
</file>

<file path=ppt/media/image2.png>
</file>

<file path=ppt/media/image3.jpg>
</file>

<file path=ppt/media/image4.tiff>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8B980B-A051-5042-A199-B77431CF73D3}" type="datetimeFigureOut">
              <a:rPr lang="en-US" smtClean="0"/>
              <a:t>8/26/17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3AEE19-6760-F547-8467-920A15216243}" type="slidenum">
              <a:rPr lang="en-US" smtClean="0"/>
              <a:t>‹#›</a:t>
            </a:fld>
            <a:endParaRPr lang="en-US"/>
          </a:p>
        </p:txBody>
      </p:sp>
    </p:spTree>
    <p:extLst>
      <p:ext uri="{BB962C8B-B14F-4D97-AF65-F5344CB8AC3E}">
        <p14:creationId xmlns:p14="http://schemas.microsoft.com/office/powerpoint/2010/main" val="739394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13AEE19-6760-F547-8467-920A15216243}" type="slidenum">
              <a:rPr lang="en-US" smtClean="0"/>
              <a:t>1</a:t>
            </a:fld>
            <a:endParaRPr lang="en-US"/>
          </a:p>
        </p:txBody>
      </p:sp>
    </p:spTree>
    <p:extLst>
      <p:ext uri="{BB962C8B-B14F-4D97-AF65-F5344CB8AC3E}">
        <p14:creationId xmlns:p14="http://schemas.microsoft.com/office/powerpoint/2010/main" val="1666935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13AEE19-6760-F547-8467-920A15216243}" type="slidenum">
              <a:rPr lang="en-US" smtClean="0"/>
              <a:t>9</a:t>
            </a:fld>
            <a:endParaRPr lang="en-US"/>
          </a:p>
        </p:txBody>
      </p:sp>
    </p:spTree>
    <p:extLst>
      <p:ext uri="{BB962C8B-B14F-4D97-AF65-F5344CB8AC3E}">
        <p14:creationId xmlns:p14="http://schemas.microsoft.com/office/powerpoint/2010/main" val="4070633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rgbClr val="034A85"/>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rgbClr val="652C9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0325" y="3297658"/>
            <a:ext cx="8017477" cy="911046"/>
          </a:xfrm>
        </p:spPr>
        <p:txBody>
          <a:bodyPr anchor="b">
            <a:normAutofit/>
          </a:bodyPr>
          <a:lstStyle>
            <a:lvl1pPr algn="ctr">
              <a:lnSpc>
                <a:spcPct val="85000"/>
              </a:lnSpc>
              <a:defRPr sz="4800" spc="-50" baseline="0">
                <a:solidFill>
                  <a:schemeClr val="tx1">
                    <a:lumMod val="85000"/>
                    <a:lumOff val="15000"/>
                  </a:schemeClr>
                </a:solidFill>
              </a:defRPr>
            </a:lvl1pPr>
          </a:lstStyle>
          <a:p>
            <a:r>
              <a:rPr lang="en-US" dirty="0"/>
              <a:t>Click to edit Master title style</a:t>
            </a:r>
          </a:p>
        </p:txBody>
      </p:sp>
      <p:sp>
        <p:nvSpPr>
          <p:cNvPr id="3" name="Subtitle 2"/>
          <p:cNvSpPr>
            <a:spLocks noGrp="1"/>
          </p:cNvSpPr>
          <p:nvPr>
            <p:ph type="subTitle" idx="1"/>
          </p:nvPr>
        </p:nvSpPr>
        <p:spPr>
          <a:xfrm>
            <a:off x="796551" y="4446449"/>
            <a:ext cx="7543800" cy="488911"/>
          </a:xfrm>
        </p:spPr>
        <p:txBody>
          <a:bodyPr lIns="91440" rIns="91440">
            <a:normAutofit/>
          </a:bodyPr>
          <a:lstStyle>
            <a:lvl1pPr marL="0" indent="0" algn="ctr">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endParaRPr lang="en-US" dirty="0"/>
          </a:p>
        </p:txBody>
      </p:sp>
      <p:sp>
        <p:nvSpPr>
          <p:cNvPr id="4" name="Date Placeholder 3"/>
          <p:cNvSpPr>
            <a:spLocks noGrp="1"/>
          </p:cNvSpPr>
          <p:nvPr>
            <p:ph type="dt" sz="half" idx="10"/>
          </p:nvPr>
        </p:nvSpPr>
        <p:spPr/>
        <p:txBody>
          <a:bodyPr/>
          <a:lstStyle/>
          <a:p>
            <a:fld id="{97B9F37C-DE1D-144F-ABB2-12CA07EB4E19}" type="datetime1">
              <a:rPr lang="en-US" smtClean="0"/>
              <a:t>8/26/17</a:t>
            </a:fld>
            <a:endParaRPr lang="en-US" dirty="0"/>
          </a:p>
        </p:txBody>
      </p:sp>
      <p:sp>
        <p:nvSpPr>
          <p:cNvPr id="5" name="Footer Placeholder 4"/>
          <p:cNvSpPr>
            <a:spLocks noGrp="1"/>
          </p:cNvSpPr>
          <p:nvPr>
            <p:ph type="ftr" sz="quarter" idx="11"/>
          </p:nvPr>
        </p:nvSpPr>
        <p:spPr/>
        <p:txBody>
          <a:bodyPr/>
          <a:lstStyle/>
          <a:p>
            <a:r>
              <a:rPr lang="en-US" smtClean="0"/>
              <a:t>Copyright 2017, EV3Lessons.com (Last Edit 8/26/2017)</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a:off x="-2358" y="6272819"/>
            <a:ext cx="9141619" cy="64008"/>
          </a:xfrm>
          <a:prstGeom prst="rect">
            <a:avLst/>
          </a:prstGeom>
          <a:solidFill>
            <a:srgbClr val="24CF39"/>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552" y="348450"/>
            <a:ext cx="8371059" cy="2846160"/>
          </a:xfrm>
          <a:prstGeom prst="rect">
            <a:avLst/>
          </a:prstGeom>
        </p:spPr>
      </p:pic>
      <p:sp>
        <p:nvSpPr>
          <p:cNvPr id="12" name="Subtitle 2"/>
          <p:cNvSpPr txBox="1">
            <a:spLocks/>
          </p:cNvSpPr>
          <p:nvPr userDrawn="1"/>
        </p:nvSpPr>
        <p:spPr>
          <a:xfrm>
            <a:off x="905744" y="5680860"/>
            <a:ext cx="7543800" cy="48891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dirty="0"/>
              <a:t>RESEARCH PROJECT LESSONS</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07B875-ADB6-3F41-9FFC-17C8AF8E1890}" type="datetime1">
              <a:rPr lang="en-US" smtClean="0"/>
              <a:t>8/26/17</a:t>
            </a:fld>
            <a:endParaRPr lang="en-US" dirty="0"/>
          </a:p>
        </p:txBody>
      </p:sp>
      <p:sp>
        <p:nvSpPr>
          <p:cNvPr id="5" name="Footer Placeholder 4"/>
          <p:cNvSpPr>
            <a:spLocks noGrp="1"/>
          </p:cNvSpPr>
          <p:nvPr>
            <p:ph type="ftr" sz="quarter" idx="11"/>
          </p:nvPr>
        </p:nvSpPr>
        <p:spPr/>
        <p:txBody>
          <a:bodyPr/>
          <a:lstStyle/>
          <a:p>
            <a:r>
              <a:rPr lang="en-US" smtClean="0"/>
              <a:t>Copyright 2017, EV3Lessons.com (Last Edit 8/26/2017)</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1A0310-CCCE-D14C-A256-120FD08914DD}" type="datetime1">
              <a:rPr lang="en-US" smtClean="0"/>
              <a:t>8/26/17</a:t>
            </a:fld>
            <a:endParaRPr lang="en-US" dirty="0"/>
          </a:p>
        </p:txBody>
      </p:sp>
      <p:sp>
        <p:nvSpPr>
          <p:cNvPr id="5" name="Footer Placeholder 4"/>
          <p:cNvSpPr>
            <a:spLocks noGrp="1"/>
          </p:cNvSpPr>
          <p:nvPr>
            <p:ph type="ftr" sz="quarter" idx="11"/>
          </p:nvPr>
        </p:nvSpPr>
        <p:spPr/>
        <p:txBody>
          <a:bodyPr/>
          <a:lstStyle/>
          <a:p>
            <a:r>
              <a:rPr lang="en-US" smtClean="0"/>
              <a:t>Copyright 2017, EV3Lessons.com (Last Edit 8/26/2017)</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559644-DBE6-6D4D-89FB-0D67A5BB13FD}" type="datetime1">
              <a:rPr lang="en-US" smtClean="0"/>
              <a:t>8/26/17</a:t>
            </a:fld>
            <a:endParaRPr lang="en-US" dirty="0"/>
          </a:p>
        </p:txBody>
      </p:sp>
      <p:sp>
        <p:nvSpPr>
          <p:cNvPr id="5" name="Footer Placeholder 4"/>
          <p:cNvSpPr>
            <a:spLocks noGrp="1"/>
          </p:cNvSpPr>
          <p:nvPr>
            <p:ph type="ftr" sz="quarter" idx="11"/>
          </p:nvPr>
        </p:nvSpPr>
        <p:spPr/>
        <p:txBody>
          <a:bodyPr/>
          <a:lstStyle/>
          <a:p>
            <a:r>
              <a:rPr lang="en-US" smtClean="0"/>
              <a:t>Copyright 2017, EV3Lessons.com (Last Edit 8/26/2017)</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rgbClr val="034A85"/>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rgbClr val="652C9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B0267F-054B-744B-9582-1419BED173EC}" type="datetime1">
              <a:rPr lang="en-US" smtClean="0"/>
              <a:t>8/26/17</a:t>
            </a:fld>
            <a:endParaRPr lang="en-US" dirty="0"/>
          </a:p>
        </p:txBody>
      </p:sp>
      <p:sp>
        <p:nvSpPr>
          <p:cNvPr id="5" name="Footer Placeholder 4"/>
          <p:cNvSpPr>
            <a:spLocks noGrp="1"/>
          </p:cNvSpPr>
          <p:nvPr>
            <p:ph type="ftr" sz="quarter" idx="11"/>
          </p:nvPr>
        </p:nvSpPr>
        <p:spPr/>
        <p:txBody>
          <a:bodyPr/>
          <a:lstStyle/>
          <a:p>
            <a:r>
              <a:rPr lang="en-US" smtClean="0"/>
              <a:t>Copyright 2017, EV3Lessons.com (Last Edit 8/26/2017)</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a:off x="2381" y="6270965"/>
            <a:ext cx="9141619" cy="64008"/>
          </a:xfrm>
          <a:prstGeom prst="rect">
            <a:avLst/>
          </a:prstGeom>
          <a:solidFill>
            <a:srgbClr val="24CF39"/>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301083" y="286604"/>
            <a:ext cx="8541834"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01083" y="1845734"/>
            <a:ext cx="4225197"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39" y="1845736"/>
            <a:ext cx="4179477"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B11E9F-6823-4441-812F-A0C1608FEF0E}" type="datetime1">
              <a:rPr lang="en-US" smtClean="0"/>
              <a:t>8/26/17</a:t>
            </a:fld>
            <a:endParaRPr lang="en-US" dirty="0"/>
          </a:p>
        </p:txBody>
      </p:sp>
      <p:sp>
        <p:nvSpPr>
          <p:cNvPr id="6" name="Footer Placeholder 5"/>
          <p:cNvSpPr>
            <a:spLocks noGrp="1"/>
          </p:cNvSpPr>
          <p:nvPr>
            <p:ph type="ftr" sz="quarter" idx="11"/>
          </p:nvPr>
        </p:nvSpPr>
        <p:spPr/>
        <p:txBody>
          <a:bodyPr/>
          <a:lstStyle/>
          <a:p>
            <a:r>
              <a:rPr lang="en-US" smtClean="0"/>
              <a:t>Copyright 2017, EV3Lessons.com (Last Edit 8/26/2017)</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2875A4-2B67-B04E-BE34-49EA6AC9BD6A}" type="datetime1">
              <a:rPr lang="en-US" smtClean="0"/>
              <a:t>8/26/17</a:t>
            </a:fld>
            <a:endParaRPr lang="en-US" dirty="0"/>
          </a:p>
        </p:txBody>
      </p:sp>
      <p:sp>
        <p:nvSpPr>
          <p:cNvPr id="8" name="Footer Placeholder 7"/>
          <p:cNvSpPr>
            <a:spLocks noGrp="1"/>
          </p:cNvSpPr>
          <p:nvPr>
            <p:ph type="ftr" sz="quarter" idx="11"/>
          </p:nvPr>
        </p:nvSpPr>
        <p:spPr/>
        <p:txBody>
          <a:bodyPr/>
          <a:lstStyle/>
          <a:p>
            <a:r>
              <a:rPr lang="en-US" smtClean="0"/>
              <a:t>Copyright 2017, EV3Lessons.com (Last Edit 8/26/2017)</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DCE658-C84D-7344-82A3-B34BAD1E3023}" type="datetime1">
              <a:rPr lang="en-US" smtClean="0"/>
              <a:t>8/26/17</a:t>
            </a:fld>
            <a:endParaRPr lang="en-US" dirty="0"/>
          </a:p>
        </p:txBody>
      </p:sp>
      <p:sp>
        <p:nvSpPr>
          <p:cNvPr id="4" name="Footer Placeholder 3"/>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AA1466F-0E10-2A4F-8FE4-9A1E03F7CD81}" type="datetime1">
              <a:rPr lang="en-US" smtClean="0"/>
              <a:t>8/26/17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smtClean="0"/>
              <a:t>Copyright 2017, EV3Lessons.com (Last Edit 8/26/2017)</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706D0400-DDAC-DF4E-930C-E17800D20B07}" type="datetime1">
              <a:rPr lang="en-US" smtClean="0"/>
              <a:t>8/26/17</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r>
              <a:rPr lang="en-US" smtClean="0"/>
              <a:t>Copyright 2017, EV3Lessons.com (Last Edit 8/26/2017)</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4915076"/>
          </a:xfrm>
          <a:solidFill>
            <a:schemeClr val="accent2"/>
          </a:solid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94D50C0-D6E4-CB43-ACD1-D91DF90FCBEE}" type="datetime1">
              <a:rPr lang="en-US" smtClean="0"/>
              <a:t>8/26/17</a:t>
            </a:fld>
            <a:endParaRPr lang="en-US" dirty="0"/>
          </a:p>
        </p:txBody>
      </p:sp>
      <p:sp>
        <p:nvSpPr>
          <p:cNvPr id="6" name="Footer Placeholder 5"/>
          <p:cNvSpPr>
            <a:spLocks noGrp="1"/>
          </p:cNvSpPr>
          <p:nvPr>
            <p:ph type="ftr" sz="quarter" idx="11"/>
          </p:nvPr>
        </p:nvSpPr>
        <p:spPr/>
        <p:txBody>
          <a:bodyPr/>
          <a:lstStyle/>
          <a:p>
            <a:r>
              <a:rPr lang="en-US" smtClean="0"/>
              <a:t>Copyright 2017, EV3Lessons.com (Last Edit 8/26/2017)</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rgbClr val="034A85"/>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rgbClr val="652C9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41739" y="286604"/>
            <a:ext cx="8681543"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241739" y="1845734"/>
            <a:ext cx="8681544"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3165F961-F5DC-3546-B51E-3B28B5560422}" type="datetime1">
              <a:rPr lang="en-US" smtClean="0"/>
              <a:t>8/26/17</a:t>
            </a:fld>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smtClean="0"/>
              <a:t>Copyright 2017, EV3Lessons.com (Last Edit 8/26/2017)</a:t>
            </a:r>
            <a:endParaRPr lang="en-US" dirty="0"/>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6D22F896-40B5-4ADD-8801-0D06FADFA095}" type="slidenum">
              <a:rPr lang="en-US" smtClean="0"/>
              <a:pPr/>
              <a:t>‹#›</a:t>
            </a:fld>
            <a:endParaRPr lang="en-US" dirty="0"/>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Rectangle 10"/>
          <p:cNvSpPr/>
          <p:nvPr userDrawn="1"/>
        </p:nvSpPr>
        <p:spPr>
          <a:xfrm>
            <a:off x="-1" y="6273337"/>
            <a:ext cx="9144001" cy="65999"/>
          </a:xfrm>
          <a:prstGeom prst="rect">
            <a:avLst/>
          </a:prstGeom>
          <a:solidFill>
            <a:srgbClr val="24CF39"/>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1196873494"/>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 Id="rId3" Type="http://schemas.openxmlformats.org/officeDocument/2006/relationships/image" Target="../media/image4.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youtu.be/lbN3kgpQIOU" TargetMode="Externa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Features of a Good Presentation</a:t>
            </a:r>
          </a:p>
        </p:txBody>
      </p:sp>
      <p:sp>
        <p:nvSpPr>
          <p:cNvPr id="3" name="Subtitle 2"/>
          <p:cNvSpPr>
            <a:spLocks noGrp="1"/>
          </p:cNvSpPr>
          <p:nvPr>
            <p:ph type="subTitle" idx="1"/>
          </p:nvPr>
        </p:nvSpPr>
        <p:spPr/>
        <p:txBody>
          <a:bodyPr/>
          <a:lstStyle/>
          <a:p>
            <a:r>
              <a:rPr lang="en-US" dirty="0"/>
              <a:t>By Team 3659 </a:t>
            </a:r>
            <a:r>
              <a:rPr lang="en-US" dirty="0" err="1"/>
              <a:t>N</a:t>
            </a:r>
            <a:r>
              <a:rPr lang="en-US" cap="none" dirty="0" err="1"/>
              <a:t>e</a:t>
            </a:r>
            <a:r>
              <a:rPr lang="en-US" dirty="0" err="1"/>
              <a:t>Xt</a:t>
            </a:r>
            <a:r>
              <a:rPr lang="en-US" dirty="0"/>
              <a:t> Gen</a:t>
            </a:r>
          </a:p>
        </p:txBody>
      </p:sp>
      <p:sp>
        <p:nvSpPr>
          <p:cNvPr id="4" name="Footer Placeholder 3"/>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a:t>
            </a:fld>
            <a:endParaRPr lang="en-US" dirty="0"/>
          </a:p>
        </p:txBody>
      </p:sp>
      <p:pic>
        <p:nvPicPr>
          <p:cNvPr id="7" name="Picture 6">
            <a:extLst>
              <a:ext uri="{FF2B5EF4-FFF2-40B4-BE49-F238E27FC236}">
                <a16:creationId xmlns:a16="http://schemas.microsoft.com/office/drawing/2014/main" xmlns="" id="{6B20D646-6D0D-4ED8-BFF9-D6D360BD0EB0}"/>
              </a:ext>
            </a:extLst>
          </p:cNvPr>
          <p:cNvPicPr>
            <a:picLocks noChangeAspect="1"/>
          </p:cNvPicPr>
          <p:nvPr/>
        </p:nvPicPr>
        <p:blipFill>
          <a:blip r:embed="rId3"/>
          <a:stretch>
            <a:fillRect/>
          </a:stretch>
        </p:blipFill>
        <p:spPr>
          <a:xfrm>
            <a:off x="3170124" y="4915485"/>
            <a:ext cx="2877878" cy="724799"/>
          </a:xfrm>
          <a:prstGeom prst="rect">
            <a:avLst/>
          </a:prstGeom>
        </p:spPr>
      </p:pic>
    </p:spTree>
    <p:extLst>
      <p:ext uri="{BB962C8B-B14F-4D97-AF65-F5344CB8AC3E}">
        <p14:creationId xmlns:p14="http://schemas.microsoft.com/office/powerpoint/2010/main" val="1837094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0144A6-B7DE-4760-8BEB-63D0386C6890}"/>
              </a:ext>
            </a:extLst>
          </p:cNvPr>
          <p:cNvSpPr>
            <a:spLocks noGrp="1"/>
          </p:cNvSpPr>
          <p:nvPr>
            <p:ph type="title"/>
          </p:nvPr>
        </p:nvSpPr>
        <p:spPr/>
        <p:txBody>
          <a:bodyPr/>
          <a:lstStyle/>
          <a:p>
            <a:r>
              <a:rPr lang="en-US" dirty="0" smtClean="0"/>
              <a:t>Team </a:t>
            </a:r>
            <a:r>
              <a:rPr lang="en-US" dirty="0"/>
              <a:t>Notebook</a:t>
            </a:r>
          </a:p>
        </p:txBody>
      </p:sp>
      <p:sp>
        <p:nvSpPr>
          <p:cNvPr id="3" name="Content Placeholder 2">
            <a:extLst>
              <a:ext uri="{FF2B5EF4-FFF2-40B4-BE49-F238E27FC236}">
                <a16:creationId xmlns:a16="http://schemas.microsoft.com/office/drawing/2014/main" xmlns="" id="{22149686-CC3C-4726-9F33-6D159B78250C}"/>
              </a:ext>
            </a:extLst>
          </p:cNvPr>
          <p:cNvSpPr>
            <a:spLocks noGrp="1"/>
          </p:cNvSpPr>
          <p:nvPr>
            <p:ph idx="1"/>
          </p:nvPr>
        </p:nvSpPr>
        <p:spPr>
          <a:xfrm>
            <a:off x="241739" y="1936953"/>
            <a:ext cx="3878316" cy="4023360"/>
          </a:xfrm>
        </p:spPr>
        <p:txBody>
          <a:bodyPr>
            <a:normAutofit/>
          </a:bodyPr>
          <a:lstStyle/>
          <a:p>
            <a:r>
              <a:rPr lang="en-US" sz="1600" dirty="0"/>
              <a:t>A team notebook is a good way for other teams, judges, and visitors to get to know the team. The team can bring their notebook into judging to show the judges. It’s nice way to remember the season, too</a:t>
            </a:r>
            <a:r>
              <a:rPr lang="en-US" sz="1600" dirty="0" smtClean="0"/>
              <a:t>.</a:t>
            </a:r>
            <a:endParaRPr lang="en-US" sz="1800" dirty="0"/>
          </a:p>
        </p:txBody>
      </p:sp>
      <p:sp>
        <p:nvSpPr>
          <p:cNvPr id="4" name="Footer Placeholder 3">
            <a:extLst>
              <a:ext uri="{FF2B5EF4-FFF2-40B4-BE49-F238E27FC236}">
                <a16:creationId xmlns:a16="http://schemas.microsoft.com/office/drawing/2014/main" xmlns="" id="{F9822603-AA5A-4F51-A0C9-F2631A70A290}"/>
              </a:ext>
            </a:extLst>
          </p:cNvPr>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a:extLst>
              <a:ext uri="{FF2B5EF4-FFF2-40B4-BE49-F238E27FC236}">
                <a16:creationId xmlns:a16="http://schemas.microsoft.com/office/drawing/2014/main" xmlns="" id="{3845F75F-2925-420F-93D3-843AF3C7D553}"/>
              </a:ext>
            </a:extLst>
          </p:cNvPr>
          <p:cNvSpPr>
            <a:spLocks noGrp="1"/>
          </p:cNvSpPr>
          <p:nvPr>
            <p:ph type="sldNum" sz="quarter" idx="12"/>
          </p:nvPr>
        </p:nvSpPr>
        <p:spPr/>
        <p:txBody>
          <a:bodyPr/>
          <a:lstStyle/>
          <a:p>
            <a:fld id="{6D22F896-40B5-4ADD-8801-0D06FADFA095}" type="slidenum">
              <a:rPr lang="en-US" smtClean="0"/>
              <a:t>10</a:t>
            </a:fld>
            <a:endParaRPr lang="en-US" dirty="0"/>
          </a:p>
        </p:txBody>
      </p:sp>
      <p:pic>
        <p:nvPicPr>
          <p:cNvPr id="6" name="Picture 5">
            <a:extLst>
              <a:ext uri="{FF2B5EF4-FFF2-40B4-BE49-F238E27FC236}">
                <a16:creationId xmlns:a16="http://schemas.microsoft.com/office/drawing/2014/main" xmlns="" id="{57FCDBF3-AF72-4851-A6C3-286D5D97A859}"/>
              </a:ext>
            </a:extLst>
          </p:cNvPr>
          <p:cNvPicPr>
            <a:picLocks noChangeAspect="1"/>
          </p:cNvPicPr>
          <p:nvPr/>
        </p:nvPicPr>
        <p:blipFill>
          <a:blip r:embed="rId2"/>
          <a:stretch>
            <a:fillRect/>
          </a:stretch>
        </p:blipFill>
        <p:spPr>
          <a:xfrm>
            <a:off x="493986" y="3545053"/>
            <a:ext cx="3426151" cy="2284101"/>
          </a:xfrm>
          <a:prstGeom prst="rect">
            <a:avLst/>
          </a:prstGeom>
        </p:spPr>
      </p:pic>
      <p:sp>
        <p:nvSpPr>
          <p:cNvPr id="7" name="Content Placeholder 2">
            <a:extLst>
              <a:ext uri="{FF2B5EF4-FFF2-40B4-BE49-F238E27FC236}">
                <a16:creationId xmlns:a16="http://schemas.microsoft.com/office/drawing/2014/main" xmlns="" id="{22149686-CC3C-4726-9F33-6D159B78250C}"/>
              </a:ext>
            </a:extLst>
          </p:cNvPr>
          <p:cNvSpPr txBox="1">
            <a:spLocks/>
          </p:cNvSpPr>
          <p:nvPr/>
        </p:nvSpPr>
        <p:spPr>
          <a:xfrm>
            <a:off x="4120055" y="1936953"/>
            <a:ext cx="4640318" cy="4173300"/>
          </a:xfrm>
          <a:prstGeom prst="rect">
            <a:avLst/>
          </a:prstGeom>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201168" lvl="1" indent="0">
              <a:buNone/>
            </a:pPr>
            <a:r>
              <a:rPr lang="en-US" dirty="0" smtClean="0"/>
              <a:t>Here are some things you might include in your team notebook:</a:t>
            </a:r>
          </a:p>
          <a:p>
            <a:pPr lvl="1">
              <a:buFont typeface="Arial" panose="020B0604020202020204" pitchFamily="34" charset="0"/>
              <a:buChar char="•"/>
            </a:pPr>
            <a:r>
              <a:rPr lang="en-US" dirty="0" smtClean="0"/>
              <a:t>Introduction to the team members/coaches/mentors</a:t>
            </a:r>
          </a:p>
          <a:p>
            <a:pPr lvl="1">
              <a:buFont typeface="Arial" panose="020B0604020202020204" pitchFamily="34" charset="0"/>
              <a:buChar char="•"/>
            </a:pPr>
            <a:r>
              <a:rPr lang="en-US" dirty="0" smtClean="0"/>
              <a:t>Photos from competitions</a:t>
            </a:r>
          </a:p>
          <a:p>
            <a:pPr lvl="1">
              <a:buFont typeface="Arial" panose="020B0604020202020204" pitchFamily="34" charset="0"/>
              <a:buChar char="•"/>
            </a:pPr>
            <a:r>
              <a:rPr lang="en-US" dirty="0"/>
              <a:t>Information about the </a:t>
            </a:r>
            <a:r>
              <a:rPr lang="en-US" dirty="0" smtClean="0"/>
              <a:t>project</a:t>
            </a:r>
          </a:p>
          <a:p>
            <a:pPr lvl="1">
              <a:buFont typeface="Arial" panose="020B0604020202020204" pitchFamily="34" charset="0"/>
              <a:buChar char="•"/>
            </a:pPr>
            <a:r>
              <a:rPr lang="en-US" dirty="0" smtClean="0"/>
              <a:t>Photos and description of the team sharing and demonstrating their project</a:t>
            </a:r>
          </a:p>
          <a:p>
            <a:pPr lvl="1">
              <a:buFont typeface="Arial" panose="020B0604020202020204" pitchFamily="34" charset="0"/>
              <a:buChar char="•"/>
            </a:pPr>
            <a:r>
              <a:rPr lang="en-US" dirty="0" smtClean="0"/>
              <a:t>Documentation about the solution development</a:t>
            </a:r>
          </a:p>
          <a:p>
            <a:pPr lvl="1">
              <a:buFont typeface="Arial" panose="020B0604020202020204" pitchFamily="34" charset="0"/>
              <a:buChar char="•"/>
            </a:pPr>
            <a:r>
              <a:rPr lang="en-US" dirty="0" smtClean="0"/>
              <a:t>Judges handouts</a:t>
            </a:r>
          </a:p>
          <a:p>
            <a:pPr lvl="1">
              <a:buFont typeface="Arial" panose="020B0604020202020204" pitchFamily="34" charset="0"/>
              <a:buChar char="•"/>
            </a:pPr>
            <a:r>
              <a:rPr lang="en-US" dirty="0" smtClean="0"/>
              <a:t>Thank you letter to sponsors</a:t>
            </a:r>
          </a:p>
          <a:p>
            <a:pPr lvl="1">
              <a:buFont typeface="Arial" panose="020B0604020202020204" pitchFamily="34" charset="0"/>
              <a:buChar char="•"/>
            </a:pPr>
            <a:r>
              <a:rPr lang="en-US" dirty="0" smtClean="0"/>
              <a:t>Marketing plan</a:t>
            </a:r>
          </a:p>
          <a:p>
            <a:pPr lvl="1">
              <a:buFont typeface="Arial" panose="020B0604020202020204" pitchFamily="34" charset="0"/>
              <a:buChar char="•"/>
            </a:pPr>
            <a:r>
              <a:rPr lang="en-US" dirty="0" smtClean="0"/>
              <a:t>Newspaper articles about the team</a:t>
            </a:r>
          </a:p>
          <a:p>
            <a:endParaRPr lang="en-US" sz="2400" dirty="0"/>
          </a:p>
        </p:txBody>
      </p:sp>
    </p:spTree>
    <p:extLst>
      <p:ext uri="{BB962C8B-B14F-4D97-AF65-F5344CB8AC3E}">
        <p14:creationId xmlns:p14="http://schemas.microsoft.com/office/powerpoint/2010/main" val="3457072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5920D1-5A24-4043-979C-BFECD25E7F64}"/>
              </a:ext>
            </a:extLst>
          </p:cNvPr>
          <p:cNvSpPr>
            <a:spLocks noGrp="1"/>
          </p:cNvSpPr>
          <p:nvPr>
            <p:ph type="title"/>
          </p:nvPr>
        </p:nvSpPr>
        <p:spPr/>
        <p:txBody>
          <a:bodyPr/>
          <a:lstStyle/>
          <a:p>
            <a:r>
              <a:rPr lang="en-US" dirty="0"/>
              <a:t>Judges Handouts</a:t>
            </a:r>
          </a:p>
        </p:txBody>
      </p:sp>
      <p:sp>
        <p:nvSpPr>
          <p:cNvPr id="3" name="Content Placeholder 2">
            <a:extLst>
              <a:ext uri="{FF2B5EF4-FFF2-40B4-BE49-F238E27FC236}">
                <a16:creationId xmlns:a16="http://schemas.microsoft.com/office/drawing/2014/main" xmlns="" id="{AFD19D60-80FF-4DF9-97EE-38E7B7B08E54}"/>
              </a:ext>
            </a:extLst>
          </p:cNvPr>
          <p:cNvSpPr>
            <a:spLocks noGrp="1"/>
          </p:cNvSpPr>
          <p:nvPr>
            <p:ph idx="1"/>
          </p:nvPr>
        </p:nvSpPr>
        <p:spPr>
          <a:xfrm>
            <a:off x="241739" y="1968325"/>
            <a:ext cx="5897804" cy="4023360"/>
          </a:xfrm>
        </p:spPr>
        <p:txBody>
          <a:bodyPr>
            <a:normAutofit fontScale="85000" lnSpcReduction="20000"/>
          </a:bodyPr>
          <a:lstStyle/>
          <a:p>
            <a:r>
              <a:rPr lang="en-US" sz="2400" dirty="0"/>
              <a:t>Teams can create handouts to give to their </a:t>
            </a:r>
            <a:r>
              <a:rPr lang="en-US" sz="2400" dirty="0" smtClean="0"/>
              <a:t>judges.</a:t>
            </a:r>
          </a:p>
          <a:p>
            <a:r>
              <a:rPr lang="en-US" sz="2400" dirty="0" smtClean="0"/>
              <a:t>Judges </a:t>
            </a:r>
            <a:r>
              <a:rPr lang="en-US" sz="2400" dirty="0"/>
              <a:t>handouts can be used to highlight the main points of the team’s presentation and to remind the judges of the </a:t>
            </a:r>
            <a:r>
              <a:rPr lang="en-US" sz="2400" dirty="0" smtClean="0"/>
              <a:t>team</a:t>
            </a:r>
          </a:p>
          <a:p>
            <a:r>
              <a:rPr lang="en-US" sz="2400" dirty="0" smtClean="0"/>
              <a:t>Design </a:t>
            </a:r>
            <a:r>
              <a:rPr lang="en-US" sz="2400" dirty="0"/>
              <a:t>the judges handouts to be a quick reminder of the </a:t>
            </a:r>
            <a:r>
              <a:rPr lang="en-US" sz="2400" dirty="0" smtClean="0"/>
              <a:t>presentation</a:t>
            </a:r>
          </a:p>
          <a:p>
            <a:r>
              <a:rPr lang="en-US" sz="2400" dirty="0" smtClean="0"/>
              <a:t>Do </a:t>
            </a:r>
            <a:r>
              <a:rPr lang="en-US" sz="2400" dirty="0"/>
              <a:t>not include long paragraphs explaining the team’s </a:t>
            </a:r>
            <a:r>
              <a:rPr lang="en-US" sz="2400" dirty="0" smtClean="0"/>
              <a:t>project</a:t>
            </a:r>
          </a:p>
          <a:p>
            <a:r>
              <a:rPr lang="en-US" sz="2400" dirty="0" smtClean="0"/>
              <a:t>Consider </a:t>
            </a:r>
            <a:r>
              <a:rPr lang="en-US" sz="2400" dirty="0"/>
              <a:t>the judging rubric when designing the judges </a:t>
            </a:r>
            <a:r>
              <a:rPr lang="en-US" sz="2400" dirty="0" smtClean="0"/>
              <a:t>handouts</a:t>
            </a:r>
          </a:p>
          <a:p>
            <a:r>
              <a:rPr lang="en-US" sz="2400" dirty="0" smtClean="0"/>
              <a:t>Be </a:t>
            </a:r>
            <a:r>
              <a:rPr lang="en-US" sz="2400" dirty="0"/>
              <a:t>creative! For our Animal Allies season, we made hexagon shaped handouts to represent honeycomb since our project was related to bees</a:t>
            </a:r>
            <a:r>
              <a:rPr lang="en-US" sz="2400" dirty="0" smtClean="0"/>
              <a:t>.</a:t>
            </a:r>
            <a:endParaRPr lang="en-US" sz="2400" dirty="0"/>
          </a:p>
        </p:txBody>
      </p:sp>
      <p:sp>
        <p:nvSpPr>
          <p:cNvPr id="4" name="Footer Placeholder 3">
            <a:extLst>
              <a:ext uri="{FF2B5EF4-FFF2-40B4-BE49-F238E27FC236}">
                <a16:creationId xmlns:a16="http://schemas.microsoft.com/office/drawing/2014/main" xmlns="" id="{EBD86A43-8FDB-4A98-A7AE-42BC89AFC091}"/>
              </a:ext>
            </a:extLst>
          </p:cNvPr>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a:extLst>
              <a:ext uri="{FF2B5EF4-FFF2-40B4-BE49-F238E27FC236}">
                <a16:creationId xmlns:a16="http://schemas.microsoft.com/office/drawing/2014/main" xmlns="" id="{40F73A77-80A6-4AC6-A056-CC13D936672A}"/>
              </a:ext>
            </a:extLst>
          </p:cNvPr>
          <p:cNvSpPr>
            <a:spLocks noGrp="1"/>
          </p:cNvSpPr>
          <p:nvPr>
            <p:ph type="sldNum" sz="quarter" idx="12"/>
          </p:nvPr>
        </p:nvSpPr>
        <p:spPr/>
        <p:txBody>
          <a:bodyPr/>
          <a:lstStyle/>
          <a:p>
            <a:fld id="{6D22F896-40B5-4ADD-8801-0D06FADFA095}" type="slidenum">
              <a:rPr lang="en-US" smtClean="0"/>
              <a:t>11</a:t>
            </a:fld>
            <a:endParaRPr lang="en-US" dirty="0"/>
          </a:p>
        </p:txBody>
      </p:sp>
      <p:pic>
        <p:nvPicPr>
          <p:cNvPr id="11" name="Picture 10"/>
          <p:cNvPicPr>
            <a:picLocks noChangeAspect="1"/>
          </p:cNvPicPr>
          <p:nvPr/>
        </p:nvPicPr>
        <p:blipFill>
          <a:blip r:embed="rId2"/>
          <a:stretch>
            <a:fillRect/>
          </a:stretch>
        </p:blipFill>
        <p:spPr>
          <a:xfrm>
            <a:off x="6196369" y="2612926"/>
            <a:ext cx="2457950" cy="2316145"/>
          </a:xfrm>
          <a:prstGeom prst="rect">
            <a:avLst/>
          </a:prstGeom>
        </p:spPr>
      </p:pic>
    </p:spTree>
    <p:extLst>
      <p:ext uri="{BB962C8B-B14F-4D97-AF65-F5344CB8AC3E}">
        <p14:creationId xmlns:p14="http://schemas.microsoft.com/office/powerpoint/2010/main" val="36479035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a:xfrm>
            <a:off x="241739" y="1845734"/>
            <a:ext cx="8681544" cy="4023360"/>
          </a:xfrm>
        </p:spPr>
        <p:txBody>
          <a:bodyPr>
            <a:normAutofit/>
          </a:bodyPr>
          <a:lstStyle/>
          <a:p>
            <a:r>
              <a:rPr lang="en-US" dirty="0"/>
              <a:t>This lesson was written by Team 3659 NeXT GEN, with some edits by EV3Lessons</a:t>
            </a:r>
          </a:p>
          <a:p>
            <a:r>
              <a:rPr lang="en-US" dirty="0"/>
              <a:t>You can contact Team 3659 NeXT GEN through their Facebook page: Garrett County FIRST LEGO League Team 3659. </a:t>
            </a:r>
          </a:p>
          <a:p>
            <a:r>
              <a:rPr lang="en-US" dirty="0"/>
              <a:t>More lessons available at www.ev3lesssons.com</a:t>
            </a:r>
          </a:p>
          <a:p>
            <a:pPr marL="0" indent="0">
              <a:buNone/>
            </a:pPr>
            <a:endParaRPr lang="en-US" dirty="0"/>
          </a:p>
          <a:p>
            <a:endParaRPr lang="en-US" dirty="0"/>
          </a:p>
          <a:p>
            <a:endParaRPr lang="en-US" dirty="0"/>
          </a:p>
        </p:txBody>
      </p:sp>
      <p:sp>
        <p:nvSpPr>
          <p:cNvPr id="4" name="Footer Placeholder 3"/>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12</a:t>
            </a:fld>
            <a:endParaRPr lang="en-US"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9379" t="11606" r="9183" b="11463"/>
          <a:stretch/>
        </p:blipFill>
        <p:spPr>
          <a:xfrm>
            <a:off x="241739" y="3890368"/>
            <a:ext cx="8620008" cy="2087099"/>
          </a:xfrm>
          <a:prstGeom prst="rect">
            <a:avLst/>
          </a:prstGeom>
        </p:spPr>
      </p:pic>
    </p:spTree>
    <p:extLst>
      <p:ext uri="{BB962C8B-B14F-4D97-AF65-F5344CB8AC3E}">
        <p14:creationId xmlns:p14="http://schemas.microsoft.com/office/powerpoint/2010/main" val="98505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a:t>
            </a:r>
            <a:r>
              <a:rPr lang="en-US" dirty="0"/>
              <a:t>Us</a:t>
            </a:r>
          </a:p>
        </p:txBody>
      </p:sp>
      <p:sp>
        <p:nvSpPr>
          <p:cNvPr id="3" name="Content Placeholder 2"/>
          <p:cNvSpPr>
            <a:spLocks noGrp="1"/>
          </p:cNvSpPr>
          <p:nvPr>
            <p:ph idx="1"/>
          </p:nvPr>
        </p:nvSpPr>
        <p:spPr>
          <a:xfrm>
            <a:off x="241738" y="1853552"/>
            <a:ext cx="4331451" cy="4478554"/>
          </a:xfrm>
        </p:spPr>
        <p:txBody>
          <a:bodyPr>
            <a:noAutofit/>
          </a:bodyPr>
          <a:lstStyle/>
          <a:p>
            <a:pPr>
              <a:lnSpc>
                <a:spcPct val="150000"/>
              </a:lnSpc>
              <a:buFont typeface="Wingdings" panose="05000000000000000000" pitchFamily="2" charset="2"/>
              <a:buChar char="§"/>
            </a:pPr>
            <a:r>
              <a:rPr lang="en-US" sz="1600" dirty="0" smtClean="0">
                <a:solidFill>
                  <a:schemeClr val="tx1"/>
                </a:solidFill>
              </a:rPr>
              <a:t> Middle school team from Garrett County, Maryland</a:t>
            </a:r>
          </a:p>
          <a:p>
            <a:pPr>
              <a:lnSpc>
                <a:spcPct val="150000"/>
              </a:lnSpc>
              <a:buFont typeface="Wingdings" panose="05000000000000000000" pitchFamily="2" charset="2"/>
              <a:buChar char="§"/>
            </a:pPr>
            <a:r>
              <a:rPr lang="en-US" sz="1600" dirty="0" smtClean="0">
                <a:solidFill>
                  <a:schemeClr val="tx1"/>
                </a:solidFill>
              </a:rPr>
              <a:t> 13 years in FIRST LEGO League (including competing in International Tournaments)</a:t>
            </a:r>
          </a:p>
          <a:p>
            <a:pPr>
              <a:lnSpc>
                <a:spcPct val="150000"/>
              </a:lnSpc>
              <a:buFont typeface="Wingdings" panose="05000000000000000000" pitchFamily="2" charset="2"/>
              <a:buChar char="§"/>
            </a:pPr>
            <a:r>
              <a:rPr lang="en-US" sz="1600" dirty="0">
                <a:solidFill>
                  <a:schemeClr val="tx1"/>
                </a:solidFill>
              </a:rPr>
              <a:t> </a:t>
            </a:r>
            <a:r>
              <a:rPr lang="en-US" sz="1600" dirty="0" smtClean="0">
                <a:solidFill>
                  <a:schemeClr val="tx1"/>
                </a:solidFill>
              </a:rPr>
              <a:t>First place 2013 Global </a:t>
            </a:r>
            <a:r>
              <a:rPr lang="en-US" sz="1600" dirty="0">
                <a:solidFill>
                  <a:schemeClr val="tx1"/>
                </a:solidFill>
              </a:rPr>
              <a:t>Innovation </a:t>
            </a:r>
            <a:r>
              <a:rPr lang="en-US" sz="1600" dirty="0" smtClean="0">
                <a:solidFill>
                  <a:schemeClr val="tx1"/>
                </a:solidFill>
              </a:rPr>
              <a:t>Award for the </a:t>
            </a:r>
            <a:r>
              <a:rPr lang="en-US" sz="1600" dirty="0">
                <a:solidFill>
                  <a:schemeClr val="tx1"/>
                </a:solidFill>
              </a:rPr>
              <a:t>Gramma </a:t>
            </a:r>
            <a:r>
              <a:rPr lang="en-US" sz="1600" dirty="0" err="1" smtClean="0">
                <a:solidFill>
                  <a:schemeClr val="tx1"/>
                </a:solidFill>
              </a:rPr>
              <a:t>Jamma</a:t>
            </a:r>
            <a:endParaRPr lang="en-US" sz="1600" dirty="0">
              <a:solidFill>
                <a:schemeClr val="tx1"/>
              </a:solidFill>
            </a:endParaRPr>
          </a:p>
          <a:p>
            <a:pPr>
              <a:lnSpc>
                <a:spcPct val="150000"/>
              </a:lnSpc>
              <a:buFont typeface="Wingdings" panose="05000000000000000000" pitchFamily="2" charset="2"/>
              <a:buChar char="§"/>
            </a:pPr>
            <a:r>
              <a:rPr lang="en-US" sz="1600" dirty="0" smtClean="0">
                <a:solidFill>
                  <a:schemeClr val="tx1"/>
                </a:solidFill>
              </a:rPr>
              <a:t> Top 20 GIA Semi-Finalist in 2017 for innovative solution, </a:t>
            </a:r>
            <a:r>
              <a:rPr lang="en-US" sz="1600" dirty="0" err="1" smtClean="0">
                <a:solidFill>
                  <a:schemeClr val="tx1"/>
                </a:solidFill>
              </a:rPr>
              <a:t>BeeHaven</a:t>
            </a:r>
            <a:endParaRPr lang="en-US" sz="1600" dirty="0" smtClean="0">
              <a:solidFill>
                <a:schemeClr val="tx1"/>
              </a:solidFill>
            </a:endParaRPr>
          </a:p>
          <a:p>
            <a:pPr>
              <a:lnSpc>
                <a:spcPct val="150000"/>
              </a:lnSpc>
              <a:buFont typeface="Wingdings" panose="05000000000000000000" pitchFamily="2" charset="2"/>
              <a:buChar char="§"/>
            </a:pPr>
            <a:r>
              <a:rPr lang="en-US" sz="1600" dirty="0" smtClean="0">
                <a:solidFill>
                  <a:schemeClr val="tx1"/>
                </a:solidFill>
              </a:rPr>
              <a:t> First Place Innovative Solution at Mountain State Invitational in 2017</a:t>
            </a:r>
          </a:p>
        </p:txBody>
      </p:sp>
      <p:sp>
        <p:nvSpPr>
          <p:cNvPr id="4" name="Footer Placeholder 3"/>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2</a:t>
            </a:fld>
            <a:endParaRPr lang="en-US" dirty="0"/>
          </a:p>
        </p:txBody>
      </p:sp>
      <p:pic>
        <p:nvPicPr>
          <p:cNvPr id="10" name="Picture 9">
            <a:extLst>
              <a:ext uri="{FF2B5EF4-FFF2-40B4-BE49-F238E27FC236}">
                <a16:creationId xmlns:a16="http://schemas.microsoft.com/office/drawing/2014/main" xmlns="" id="{ACD91645-228F-4215-BAD4-320E2B349257}"/>
              </a:ext>
            </a:extLst>
          </p:cNvPr>
          <p:cNvPicPr>
            <a:picLocks noChangeAspect="1"/>
          </p:cNvPicPr>
          <p:nvPr/>
        </p:nvPicPr>
        <p:blipFill rotWithShape="1">
          <a:blip r:embed="rId2"/>
          <a:srcRect l="10786" t="10395" r="4615" b="33732"/>
          <a:stretch/>
        </p:blipFill>
        <p:spPr>
          <a:xfrm>
            <a:off x="4573190" y="4603515"/>
            <a:ext cx="4305567" cy="1600630"/>
          </a:xfrm>
          <a:prstGeom prst="rect">
            <a:avLst/>
          </a:prstGeom>
        </p:spPr>
      </p:pic>
      <p:pic>
        <p:nvPicPr>
          <p:cNvPr id="8" name="Picture 7"/>
          <p:cNvPicPr>
            <a:picLocks noChangeAspect="1"/>
          </p:cNvPicPr>
          <p:nvPr/>
        </p:nvPicPr>
        <p:blipFill rotWithShape="1">
          <a:blip r:embed="rId3"/>
          <a:srcRect t="14009" b="1537"/>
          <a:stretch/>
        </p:blipFill>
        <p:spPr>
          <a:xfrm>
            <a:off x="4573189" y="1888508"/>
            <a:ext cx="4347343" cy="2539455"/>
          </a:xfrm>
          <a:prstGeom prst="rect">
            <a:avLst/>
          </a:prstGeom>
        </p:spPr>
      </p:pic>
    </p:spTree>
    <p:extLst>
      <p:ext uri="{BB962C8B-B14F-4D97-AF65-F5344CB8AC3E}">
        <p14:creationId xmlns:p14="http://schemas.microsoft.com/office/powerpoint/2010/main" val="572191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7B4AF039-99F0-436E-8530-E93DEC9EBFCE}"/>
              </a:ext>
            </a:extLst>
          </p:cNvPr>
          <p:cNvSpPr>
            <a:spLocks noGrp="1"/>
          </p:cNvSpPr>
          <p:nvPr>
            <p:ph idx="1"/>
          </p:nvPr>
        </p:nvSpPr>
        <p:spPr>
          <a:xfrm>
            <a:off x="241739" y="1845734"/>
            <a:ext cx="5738647" cy="4323572"/>
          </a:xfrm>
        </p:spPr>
        <p:txBody>
          <a:bodyPr>
            <a:normAutofit/>
          </a:bodyPr>
          <a:lstStyle/>
          <a:p>
            <a:pPr marL="0" indent="0">
              <a:lnSpc>
                <a:spcPct val="150000"/>
              </a:lnSpc>
              <a:buNone/>
            </a:pPr>
            <a:r>
              <a:rPr lang="en-US" sz="1600" dirty="0">
                <a:solidFill>
                  <a:schemeClr val="tx1"/>
                </a:solidFill>
              </a:rPr>
              <a:t>Start by examining the FIRST LEGO League Project rubric.</a:t>
            </a:r>
          </a:p>
          <a:p>
            <a:pPr marL="0" indent="0">
              <a:lnSpc>
                <a:spcPct val="150000"/>
              </a:lnSpc>
              <a:buNone/>
            </a:pPr>
            <a:r>
              <a:rPr lang="en-US" sz="1600" dirty="0" smtClean="0">
                <a:solidFill>
                  <a:schemeClr val="tx1"/>
                </a:solidFill>
              </a:rPr>
              <a:t>We recommend </a:t>
            </a:r>
            <a:r>
              <a:rPr lang="en-US" sz="1600" dirty="0">
                <a:solidFill>
                  <a:schemeClr val="tx1"/>
                </a:solidFill>
              </a:rPr>
              <a:t>writing a </a:t>
            </a:r>
            <a:r>
              <a:rPr lang="en-US" sz="1600" dirty="0" smtClean="0">
                <a:solidFill>
                  <a:schemeClr val="tx1"/>
                </a:solidFill>
              </a:rPr>
              <a:t>script for the presentation that includes everything that is required in the Project Rubric.</a:t>
            </a:r>
            <a:endParaRPr lang="en-US" sz="1600" dirty="0">
              <a:solidFill>
                <a:schemeClr val="tx1"/>
              </a:solidFill>
            </a:endParaRPr>
          </a:p>
          <a:p>
            <a:pPr marL="0" indent="0">
              <a:lnSpc>
                <a:spcPct val="150000"/>
              </a:lnSpc>
              <a:buNone/>
            </a:pPr>
            <a:r>
              <a:rPr lang="en-US" sz="1600" dirty="0" smtClean="0">
                <a:solidFill>
                  <a:schemeClr val="tx1"/>
                </a:solidFill>
              </a:rPr>
              <a:t>Highlight </a:t>
            </a:r>
            <a:r>
              <a:rPr lang="en-US" sz="1600" dirty="0">
                <a:solidFill>
                  <a:schemeClr val="tx1"/>
                </a:solidFill>
              </a:rPr>
              <a:t>the three </a:t>
            </a:r>
            <a:r>
              <a:rPr lang="en-US" sz="1600" dirty="0" smtClean="0">
                <a:solidFill>
                  <a:schemeClr val="tx1"/>
                </a:solidFill>
              </a:rPr>
              <a:t>areas (Research, Innovative Solution and Presentation). </a:t>
            </a:r>
          </a:p>
          <a:p>
            <a:pPr marL="0" indent="0">
              <a:lnSpc>
                <a:spcPct val="150000"/>
              </a:lnSpc>
              <a:buNone/>
            </a:pPr>
            <a:r>
              <a:rPr lang="en-US" sz="1600" dirty="0" smtClean="0">
                <a:solidFill>
                  <a:schemeClr val="tx1"/>
                </a:solidFill>
              </a:rPr>
              <a:t>Tip: Cover everything </a:t>
            </a:r>
            <a:r>
              <a:rPr lang="en-US" sz="1600" dirty="0">
                <a:solidFill>
                  <a:schemeClr val="tx1"/>
                </a:solidFill>
              </a:rPr>
              <a:t>on the </a:t>
            </a:r>
            <a:r>
              <a:rPr lang="en-US" sz="1600" dirty="0" smtClean="0">
                <a:solidFill>
                  <a:schemeClr val="tx1"/>
                </a:solidFill>
              </a:rPr>
              <a:t>rubric in the 5min presentation.</a:t>
            </a:r>
            <a:endParaRPr lang="en-US" sz="1600" dirty="0">
              <a:solidFill>
                <a:schemeClr val="tx1"/>
              </a:solidFill>
            </a:endParaRPr>
          </a:p>
          <a:p>
            <a:pPr marL="0" indent="0">
              <a:buNone/>
            </a:pPr>
            <a:r>
              <a:rPr lang="en-US" sz="1600" dirty="0">
                <a:solidFill>
                  <a:schemeClr val="tx1"/>
                </a:solidFill>
              </a:rPr>
              <a:t>You can watch our video of our research project presentation at </a:t>
            </a:r>
            <a:r>
              <a:rPr lang="en-US" sz="1600" dirty="0">
                <a:solidFill>
                  <a:schemeClr val="tx1"/>
                </a:solidFill>
                <a:hlinkClick r:id="rId2"/>
              </a:rPr>
              <a:t>https://youtu.be/lbN3kgpQIOU</a:t>
            </a:r>
            <a:endParaRPr lang="en-US" sz="1600" dirty="0">
              <a:solidFill>
                <a:schemeClr val="tx1"/>
              </a:solidFill>
            </a:endParaRPr>
          </a:p>
          <a:p>
            <a:pPr marL="0" indent="0">
              <a:buNone/>
            </a:pPr>
            <a:endParaRPr lang="en-US" sz="1600" dirty="0"/>
          </a:p>
          <a:p>
            <a:endParaRPr lang="en-US" dirty="0"/>
          </a:p>
        </p:txBody>
      </p:sp>
      <p:sp>
        <p:nvSpPr>
          <p:cNvPr id="4" name="Footer Placeholder 3">
            <a:extLst>
              <a:ext uri="{FF2B5EF4-FFF2-40B4-BE49-F238E27FC236}">
                <a16:creationId xmlns:a16="http://schemas.microsoft.com/office/drawing/2014/main" xmlns="" id="{5E87518E-56FF-44FC-822A-E5C87BF2650A}"/>
              </a:ext>
            </a:extLst>
          </p:cNvPr>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a:extLst>
              <a:ext uri="{FF2B5EF4-FFF2-40B4-BE49-F238E27FC236}">
                <a16:creationId xmlns:a16="http://schemas.microsoft.com/office/drawing/2014/main" xmlns="" id="{DBF76E21-0758-46E9-A9C9-1D73E9EC9F9C}"/>
              </a:ext>
            </a:extLst>
          </p:cNvPr>
          <p:cNvSpPr>
            <a:spLocks noGrp="1"/>
          </p:cNvSpPr>
          <p:nvPr>
            <p:ph type="sldNum" sz="quarter" idx="12"/>
          </p:nvPr>
        </p:nvSpPr>
        <p:spPr/>
        <p:txBody>
          <a:bodyPr/>
          <a:lstStyle/>
          <a:p>
            <a:fld id="{6D22F896-40B5-4ADD-8801-0D06FADFA095}" type="slidenum">
              <a:rPr lang="en-US" smtClean="0"/>
              <a:t>3</a:t>
            </a:fld>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2700" y="2049518"/>
            <a:ext cx="2665288" cy="34526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TextBox 8"/>
          <p:cNvSpPr txBox="1"/>
          <p:nvPr/>
        </p:nvSpPr>
        <p:spPr>
          <a:xfrm>
            <a:off x="6072604" y="5541859"/>
            <a:ext cx="2665288" cy="307777"/>
          </a:xfrm>
          <a:prstGeom prst="rect">
            <a:avLst/>
          </a:prstGeom>
          <a:noFill/>
        </p:spPr>
        <p:txBody>
          <a:bodyPr wrap="square" rtlCol="0">
            <a:spAutoFit/>
          </a:bodyPr>
          <a:lstStyle/>
          <a:p>
            <a:r>
              <a:rPr lang="en-US" sz="1400" dirty="0" smtClean="0"/>
              <a:t>Note: New Rubric for 2017</a:t>
            </a:r>
            <a:endParaRPr lang="en-US" sz="1400" dirty="0"/>
          </a:p>
        </p:txBody>
      </p:sp>
      <p:sp>
        <p:nvSpPr>
          <p:cNvPr id="10" name="Rectangle 9"/>
          <p:cNvSpPr/>
          <p:nvPr/>
        </p:nvSpPr>
        <p:spPr>
          <a:xfrm>
            <a:off x="6221909" y="2575036"/>
            <a:ext cx="2406869" cy="767256"/>
          </a:xfrm>
          <a:prstGeom prst="rect">
            <a:avLst/>
          </a:prstGeom>
          <a:noFill/>
          <a:ln>
            <a:solidFill>
              <a:srgbClr val="652C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652C90"/>
              </a:solidFill>
            </a:endParaRPr>
          </a:p>
        </p:txBody>
      </p:sp>
      <p:sp>
        <p:nvSpPr>
          <p:cNvPr id="11" name="Rectangle 10"/>
          <p:cNvSpPr/>
          <p:nvPr/>
        </p:nvSpPr>
        <p:spPr>
          <a:xfrm>
            <a:off x="6234382" y="3442272"/>
            <a:ext cx="2406869" cy="780193"/>
          </a:xfrm>
          <a:prstGeom prst="rect">
            <a:avLst/>
          </a:prstGeom>
          <a:noFill/>
          <a:ln>
            <a:solidFill>
              <a:srgbClr val="24CF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34382" y="4322447"/>
            <a:ext cx="2406869" cy="791394"/>
          </a:xfrm>
          <a:prstGeom prst="rect">
            <a:avLst/>
          </a:prstGeom>
          <a:noFill/>
          <a:ln>
            <a:solidFill>
              <a:srgbClr val="034A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2"/>
          <p:cNvSpPr>
            <a:spLocks noGrp="1"/>
          </p:cNvSpPr>
          <p:nvPr>
            <p:ph type="title"/>
          </p:nvPr>
        </p:nvSpPr>
        <p:spPr/>
        <p:txBody>
          <a:bodyPr/>
          <a:lstStyle/>
          <a:p>
            <a:r>
              <a:rPr lang="en-US" dirty="0" smtClean="0"/>
              <a:t>Start with the Project Rubric</a:t>
            </a:r>
            <a:endParaRPr lang="en-US" dirty="0"/>
          </a:p>
        </p:txBody>
      </p:sp>
    </p:spTree>
    <p:extLst>
      <p:ext uri="{BB962C8B-B14F-4D97-AF65-F5344CB8AC3E}">
        <p14:creationId xmlns:p14="http://schemas.microsoft.com/office/powerpoint/2010/main" val="65311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9BD5E8-7E42-45F1-924D-F9E1DB87189E}"/>
              </a:ext>
            </a:extLst>
          </p:cNvPr>
          <p:cNvSpPr>
            <a:spLocks noGrp="1"/>
          </p:cNvSpPr>
          <p:nvPr>
            <p:ph type="title"/>
          </p:nvPr>
        </p:nvSpPr>
        <p:spPr/>
        <p:txBody>
          <a:bodyPr/>
          <a:lstStyle/>
          <a:p>
            <a:r>
              <a:rPr lang="en-US" dirty="0"/>
              <a:t>Research </a:t>
            </a:r>
            <a:r>
              <a:rPr lang="en-US" dirty="0" smtClean="0"/>
              <a:t>Section</a:t>
            </a:r>
            <a:endParaRPr lang="en-US" dirty="0"/>
          </a:p>
        </p:txBody>
      </p:sp>
      <p:sp>
        <p:nvSpPr>
          <p:cNvPr id="3" name="Content Placeholder 2">
            <a:extLst>
              <a:ext uri="{FF2B5EF4-FFF2-40B4-BE49-F238E27FC236}">
                <a16:creationId xmlns:a16="http://schemas.microsoft.com/office/drawing/2014/main" xmlns="" id="{C67A04EC-932C-45D0-869C-3957E83ED476}"/>
              </a:ext>
            </a:extLst>
          </p:cNvPr>
          <p:cNvSpPr>
            <a:spLocks noGrp="1"/>
          </p:cNvSpPr>
          <p:nvPr>
            <p:ph idx="1"/>
          </p:nvPr>
        </p:nvSpPr>
        <p:spPr>
          <a:xfrm>
            <a:off x="232418" y="1904684"/>
            <a:ext cx="8690864" cy="2627123"/>
          </a:xfrm>
        </p:spPr>
        <p:txBody>
          <a:bodyPr>
            <a:normAutofit fontScale="47500" lnSpcReduction="20000"/>
          </a:bodyPr>
          <a:lstStyle/>
          <a:p>
            <a:pPr>
              <a:lnSpc>
                <a:spcPct val="170000"/>
              </a:lnSpc>
            </a:pPr>
            <a:r>
              <a:rPr lang="en-US" sz="2700" b="1" dirty="0" smtClean="0">
                <a:solidFill>
                  <a:srgbClr val="FF0000"/>
                </a:solidFill>
              </a:rPr>
              <a:t>Problem </a:t>
            </a:r>
            <a:r>
              <a:rPr lang="en-US" sz="2700" b="1" dirty="0">
                <a:solidFill>
                  <a:srgbClr val="FF0000"/>
                </a:solidFill>
              </a:rPr>
              <a:t>Identification*: </a:t>
            </a:r>
            <a:r>
              <a:rPr lang="en-US" sz="2700" dirty="0" smtClean="0">
                <a:solidFill>
                  <a:schemeClr val="tx1"/>
                </a:solidFill>
              </a:rPr>
              <a:t>When </a:t>
            </a:r>
            <a:r>
              <a:rPr lang="en-US" sz="2700" dirty="0">
                <a:solidFill>
                  <a:schemeClr val="tx1"/>
                </a:solidFill>
              </a:rPr>
              <a:t>planning the script, the team needs to discuss the problem they chose to solve and figure out how to state that problem in one clear sentence that everyone on the team knows.</a:t>
            </a:r>
          </a:p>
          <a:p>
            <a:pPr>
              <a:lnSpc>
                <a:spcPct val="170000"/>
              </a:lnSpc>
            </a:pPr>
            <a:r>
              <a:rPr lang="en-US" sz="2700" b="1" dirty="0">
                <a:solidFill>
                  <a:srgbClr val="FF0000"/>
                </a:solidFill>
              </a:rPr>
              <a:t>Sources of Information: </a:t>
            </a:r>
            <a:r>
              <a:rPr lang="en-US" sz="2700" dirty="0" smtClean="0">
                <a:solidFill>
                  <a:schemeClr val="tx1"/>
                </a:solidFill>
              </a:rPr>
              <a:t>Somewhere </a:t>
            </a:r>
            <a:r>
              <a:rPr lang="en-US" sz="2700" dirty="0">
                <a:solidFill>
                  <a:schemeClr val="tx1"/>
                </a:solidFill>
              </a:rPr>
              <a:t>in the presentation, the team needs to state what types of sources they researched and cited. This is where a bibliography helps</a:t>
            </a:r>
            <a:r>
              <a:rPr lang="en-US" sz="2700" dirty="0" smtClean="0">
                <a:solidFill>
                  <a:schemeClr val="tx1"/>
                </a:solidFill>
              </a:rPr>
              <a:t>.</a:t>
            </a:r>
          </a:p>
          <a:p>
            <a:pPr>
              <a:lnSpc>
                <a:spcPct val="160000"/>
              </a:lnSpc>
            </a:pPr>
            <a:r>
              <a:rPr lang="en-US" sz="2700" b="1" dirty="0">
                <a:solidFill>
                  <a:srgbClr val="FF0000"/>
                </a:solidFill>
              </a:rPr>
              <a:t>Problem Analysis: </a:t>
            </a:r>
            <a:r>
              <a:rPr lang="en-US" sz="2700" dirty="0" smtClean="0">
                <a:solidFill>
                  <a:schemeClr val="tx1"/>
                </a:solidFill>
              </a:rPr>
              <a:t>The </a:t>
            </a:r>
            <a:r>
              <a:rPr lang="en-US" sz="2700" dirty="0">
                <a:solidFill>
                  <a:schemeClr val="tx1"/>
                </a:solidFill>
              </a:rPr>
              <a:t>team needs to show that they know the problem and every aspect that contributes to that problem. In the presentation the team needs to explain the existing solutions, why the team’s solution is better, and what makes their solution </a:t>
            </a:r>
            <a:r>
              <a:rPr lang="en-US" sz="2700" b="1" dirty="0">
                <a:solidFill>
                  <a:schemeClr val="tx1"/>
                </a:solidFill>
              </a:rPr>
              <a:t>their</a:t>
            </a:r>
            <a:r>
              <a:rPr lang="en-US" sz="2700" dirty="0">
                <a:solidFill>
                  <a:schemeClr val="tx1"/>
                </a:solidFill>
              </a:rPr>
              <a:t> solution.</a:t>
            </a:r>
          </a:p>
          <a:p>
            <a:pPr>
              <a:lnSpc>
                <a:spcPct val="170000"/>
              </a:lnSpc>
            </a:pPr>
            <a:endParaRPr lang="en-US" sz="2100" dirty="0"/>
          </a:p>
          <a:p>
            <a:endParaRPr lang="en-US" dirty="0"/>
          </a:p>
          <a:p>
            <a:endParaRPr lang="en-US" dirty="0"/>
          </a:p>
        </p:txBody>
      </p:sp>
      <p:sp>
        <p:nvSpPr>
          <p:cNvPr id="4" name="Footer Placeholder 3">
            <a:extLst>
              <a:ext uri="{FF2B5EF4-FFF2-40B4-BE49-F238E27FC236}">
                <a16:creationId xmlns:a16="http://schemas.microsoft.com/office/drawing/2014/main" xmlns="" id="{6C09A971-D695-4F69-804C-90686C1BF3E9}"/>
              </a:ext>
            </a:extLst>
          </p:cNvPr>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a:extLst>
              <a:ext uri="{FF2B5EF4-FFF2-40B4-BE49-F238E27FC236}">
                <a16:creationId xmlns:a16="http://schemas.microsoft.com/office/drawing/2014/main" xmlns="" id="{92796A4A-F15D-4AA5-9914-947844ADC794}"/>
              </a:ext>
            </a:extLst>
          </p:cNvPr>
          <p:cNvSpPr>
            <a:spLocks noGrp="1"/>
          </p:cNvSpPr>
          <p:nvPr>
            <p:ph type="sldNum" sz="quarter" idx="12"/>
          </p:nvPr>
        </p:nvSpPr>
        <p:spPr/>
        <p:txBody>
          <a:bodyPr/>
          <a:lstStyle/>
          <a:p>
            <a:fld id="{6D22F896-40B5-4ADD-8801-0D06FADFA095}" type="slidenum">
              <a:rPr lang="en-US" smtClean="0"/>
              <a:t>4</a:t>
            </a:fld>
            <a:endParaRPr lang="en-US"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4849" t="15221" r="4847" b="64554"/>
          <a:stretch/>
        </p:blipFill>
        <p:spPr>
          <a:xfrm>
            <a:off x="2605969" y="4233512"/>
            <a:ext cx="6166932" cy="178917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1" name="TextBox 10">
            <a:extLst>
              <a:ext uri="{FF2B5EF4-FFF2-40B4-BE49-F238E27FC236}">
                <a16:creationId xmlns:a16="http://schemas.microsoft.com/office/drawing/2014/main" xmlns="" id="{AC929603-69FD-4EA0-859B-E339708E0815}"/>
              </a:ext>
            </a:extLst>
          </p:cNvPr>
          <p:cNvSpPr txBox="1"/>
          <p:nvPr/>
        </p:nvSpPr>
        <p:spPr>
          <a:xfrm>
            <a:off x="2475687" y="6008818"/>
            <a:ext cx="3799114" cy="307777"/>
          </a:xfrm>
          <a:prstGeom prst="rect">
            <a:avLst/>
          </a:prstGeom>
          <a:noFill/>
        </p:spPr>
        <p:txBody>
          <a:bodyPr wrap="square" rtlCol="0">
            <a:spAutoFit/>
          </a:bodyPr>
          <a:lstStyle/>
          <a:p>
            <a:r>
              <a:rPr lang="en-US" sz="1400" dirty="0">
                <a:solidFill>
                  <a:srgbClr val="FF0000"/>
                </a:solidFill>
              </a:rPr>
              <a:t>* Required for award consideration</a:t>
            </a:r>
          </a:p>
        </p:txBody>
      </p:sp>
    </p:spTree>
    <p:extLst>
      <p:ext uri="{BB962C8B-B14F-4D97-AF65-F5344CB8AC3E}">
        <p14:creationId xmlns:p14="http://schemas.microsoft.com/office/powerpoint/2010/main" val="338757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E519E1F-C29F-494C-9A6F-21E9875A74EE}"/>
              </a:ext>
            </a:extLst>
          </p:cNvPr>
          <p:cNvSpPr>
            <a:spLocks noGrp="1"/>
          </p:cNvSpPr>
          <p:nvPr>
            <p:ph type="title"/>
          </p:nvPr>
        </p:nvSpPr>
        <p:spPr/>
        <p:txBody>
          <a:bodyPr/>
          <a:lstStyle/>
          <a:p>
            <a:r>
              <a:rPr lang="en-US" dirty="0"/>
              <a:t>Innovative Solution Section </a:t>
            </a:r>
          </a:p>
        </p:txBody>
      </p:sp>
      <p:sp>
        <p:nvSpPr>
          <p:cNvPr id="3" name="Content Placeholder 2">
            <a:extLst>
              <a:ext uri="{FF2B5EF4-FFF2-40B4-BE49-F238E27FC236}">
                <a16:creationId xmlns:a16="http://schemas.microsoft.com/office/drawing/2014/main" xmlns="" id="{0059B953-8E3E-4836-9D70-3F7F14F6E2D8}"/>
              </a:ext>
            </a:extLst>
          </p:cNvPr>
          <p:cNvSpPr>
            <a:spLocks noGrp="1"/>
          </p:cNvSpPr>
          <p:nvPr>
            <p:ph idx="1"/>
          </p:nvPr>
        </p:nvSpPr>
        <p:spPr>
          <a:xfrm>
            <a:off x="241739" y="1737361"/>
            <a:ext cx="8681543" cy="3075799"/>
          </a:xfrm>
        </p:spPr>
        <p:txBody>
          <a:bodyPr>
            <a:noAutofit/>
          </a:bodyPr>
          <a:lstStyle/>
          <a:p>
            <a:pPr>
              <a:lnSpc>
                <a:spcPct val="150000"/>
              </a:lnSpc>
            </a:pPr>
            <a:r>
              <a:rPr lang="en-US" sz="1200" b="1" dirty="0" smtClean="0">
                <a:solidFill>
                  <a:srgbClr val="FF0000"/>
                </a:solidFill>
              </a:rPr>
              <a:t>Team </a:t>
            </a:r>
            <a:r>
              <a:rPr lang="en-US" sz="1200" b="1" dirty="0">
                <a:solidFill>
                  <a:srgbClr val="FF0000"/>
                </a:solidFill>
              </a:rPr>
              <a:t>Solution*: </a:t>
            </a:r>
            <a:r>
              <a:rPr lang="en-US" sz="1200" dirty="0" smtClean="0">
                <a:solidFill>
                  <a:schemeClr val="tx1"/>
                </a:solidFill>
              </a:rPr>
              <a:t>The team needs </a:t>
            </a:r>
            <a:r>
              <a:rPr lang="en-US" sz="1200" dirty="0">
                <a:solidFill>
                  <a:schemeClr val="tx1"/>
                </a:solidFill>
              </a:rPr>
              <a:t>to be able to explain the solution in one sentence that is easy to understand by all. That sentence doesn’t need to include many details. It just needs to be a simple statement that is the overview of what the solution is. No technical description is required for this aspect. </a:t>
            </a:r>
          </a:p>
          <a:p>
            <a:pPr>
              <a:lnSpc>
                <a:spcPct val="150000"/>
              </a:lnSpc>
            </a:pPr>
            <a:r>
              <a:rPr lang="en-US" sz="1200" b="1" dirty="0">
                <a:solidFill>
                  <a:srgbClr val="FF0000"/>
                </a:solidFill>
              </a:rPr>
              <a:t>Innovation: </a:t>
            </a:r>
            <a:r>
              <a:rPr lang="en-US" sz="1200" dirty="0" smtClean="0">
                <a:solidFill>
                  <a:schemeClr val="tx1"/>
                </a:solidFill>
              </a:rPr>
              <a:t>The </a:t>
            </a:r>
            <a:r>
              <a:rPr lang="en-US" sz="1200" dirty="0">
                <a:solidFill>
                  <a:schemeClr val="tx1"/>
                </a:solidFill>
              </a:rPr>
              <a:t>team needs to explain to the judges how their solution is better and why their solution benefits others</a:t>
            </a:r>
            <a:r>
              <a:rPr lang="en-US" sz="1200" dirty="0" smtClean="0">
                <a:solidFill>
                  <a:schemeClr val="tx1"/>
                </a:solidFill>
              </a:rPr>
              <a:t>.</a:t>
            </a:r>
          </a:p>
          <a:p>
            <a:pPr>
              <a:lnSpc>
                <a:spcPct val="150000"/>
              </a:lnSpc>
            </a:pPr>
            <a:r>
              <a:rPr lang="en-US" sz="1200" b="1" dirty="0" smtClean="0">
                <a:solidFill>
                  <a:srgbClr val="FF0000"/>
                </a:solidFill>
              </a:rPr>
              <a:t>Solution Development: </a:t>
            </a:r>
            <a:r>
              <a:rPr lang="en-US" sz="1200" dirty="0">
                <a:solidFill>
                  <a:schemeClr val="tx1"/>
                </a:solidFill>
              </a:rPr>
              <a:t>The team needs to explain how they developed and tested their solution.  They also </a:t>
            </a:r>
            <a:r>
              <a:rPr lang="en-US" sz="1200" dirty="0" smtClean="0">
                <a:solidFill>
                  <a:schemeClr val="tx1"/>
                </a:solidFill>
              </a:rPr>
              <a:t>need </a:t>
            </a:r>
            <a:r>
              <a:rPr lang="en-US" sz="1200" dirty="0">
                <a:solidFill>
                  <a:schemeClr val="tx1"/>
                </a:solidFill>
              </a:rPr>
              <a:t>to figure out the cost </a:t>
            </a:r>
            <a:r>
              <a:rPr lang="en-US" sz="1200" dirty="0" smtClean="0">
                <a:solidFill>
                  <a:schemeClr val="tx1"/>
                </a:solidFill>
              </a:rPr>
              <a:t>Your experts or </a:t>
            </a:r>
            <a:r>
              <a:rPr lang="en-US" sz="1200" dirty="0">
                <a:solidFill>
                  <a:schemeClr val="tx1"/>
                </a:solidFill>
              </a:rPr>
              <a:t>professionals </a:t>
            </a:r>
            <a:r>
              <a:rPr lang="en-US" sz="1200" dirty="0" smtClean="0">
                <a:solidFill>
                  <a:schemeClr val="tx1"/>
                </a:solidFill>
              </a:rPr>
              <a:t>or a survey can </a:t>
            </a:r>
            <a:r>
              <a:rPr lang="en-US" sz="1200" dirty="0">
                <a:solidFill>
                  <a:schemeClr val="tx1"/>
                </a:solidFill>
              </a:rPr>
              <a:t>help the team </a:t>
            </a:r>
            <a:r>
              <a:rPr lang="en-US" sz="1200" dirty="0" smtClean="0">
                <a:solidFill>
                  <a:schemeClr val="tx1"/>
                </a:solidFill>
              </a:rPr>
              <a:t>determine this. The </a:t>
            </a:r>
            <a:r>
              <a:rPr lang="en-US" sz="1200" dirty="0">
                <a:solidFill>
                  <a:schemeClr val="tx1"/>
                </a:solidFill>
              </a:rPr>
              <a:t>team also needs to discuss how they would manufacture the solution. If it would be very complicated and difficult to manufacture, the team needs to discuss what they can do to improve the solution and make it easier to manufacture.  </a:t>
            </a:r>
          </a:p>
          <a:p>
            <a:pPr>
              <a:lnSpc>
                <a:spcPct val="150000"/>
              </a:lnSpc>
            </a:pPr>
            <a:endParaRPr lang="en-US" sz="1200" dirty="0"/>
          </a:p>
        </p:txBody>
      </p:sp>
      <p:sp>
        <p:nvSpPr>
          <p:cNvPr id="4" name="Footer Placeholder 3">
            <a:extLst>
              <a:ext uri="{FF2B5EF4-FFF2-40B4-BE49-F238E27FC236}">
                <a16:creationId xmlns:a16="http://schemas.microsoft.com/office/drawing/2014/main" xmlns="" id="{0898A8D2-7D17-4647-8096-DFA34EE5FBAA}"/>
              </a:ext>
            </a:extLst>
          </p:cNvPr>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a:extLst>
              <a:ext uri="{FF2B5EF4-FFF2-40B4-BE49-F238E27FC236}">
                <a16:creationId xmlns:a16="http://schemas.microsoft.com/office/drawing/2014/main" xmlns="" id="{48D59296-B28A-433F-8A59-D428B0F3E953}"/>
              </a:ext>
            </a:extLst>
          </p:cNvPr>
          <p:cNvSpPr>
            <a:spLocks noGrp="1"/>
          </p:cNvSpPr>
          <p:nvPr>
            <p:ph type="sldNum" sz="quarter" idx="12"/>
          </p:nvPr>
        </p:nvSpPr>
        <p:spPr/>
        <p:txBody>
          <a:bodyPr/>
          <a:lstStyle/>
          <a:p>
            <a:fld id="{6D22F896-40B5-4ADD-8801-0D06FADFA095}" type="slidenum">
              <a:rPr lang="en-US" smtClean="0"/>
              <a:t>5</a:t>
            </a:fld>
            <a:endParaRPr lang="en-US" dirty="0"/>
          </a:p>
        </p:txBody>
      </p:sp>
      <p:sp>
        <p:nvSpPr>
          <p:cNvPr id="6" name="TextBox 5">
            <a:extLst>
              <a:ext uri="{FF2B5EF4-FFF2-40B4-BE49-F238E27FC236}">
                <a16:creationId xmlns:a16="http://schemas.microsoft.com/office/drawing/2014/main" xmlns="" id="{AC929603-69FD-4EA0-859B-E339708E0815}"/>
              </a:ext>
            </a:extLst>
          </p:cNvPr>
          <p:cNvSpPr txBox="1"/>
          <p:nvPr/>
        </p:nvSpPr>
        <p:spPr>
          <a:xfrm>
            <a:off x="2022098" y="5979405"/>
            <a:ext cx="3799114" cy="307777"/>
          </a:xfrm>
          <a:prstGeom prst="rect">
            <a:avLst/>
          </a:prstGeom>
          <a:noFill/>
        </p:spPr>
        <p:txBody>
          <a:bodyPr wrap="square" rtlCol="0">
            <a:spAutoFit/>
          </a:bodyPr>
          <a:lstStyle/>
          <a:p>
            <a:r>
              <a:rPr lang="en-US" sz="1400" dirty="0">
                <a:solidFill>
                  <a:srgbClr val="FF0000"/>
                </a:solidFill>
              </a:rPr>
              <a:t>* Required for award consideration</a:t>
            </a:r>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4847" t="39704" r="4849" b="39164"/>
          <a:stretch/>
        </p:blipFill>
        <p:spPr>
          <a:xfrm>
            <a:off x="2081024" y="4462786"/>
            <a:ext cx="5002972" cy="15166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144922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ECE3B9F-A11F-4E15-BD31-F31BBEBE6A6E}"/>
              </a:ext>
            </a:extLst>
          </p:cNvPr>
          <p:cNvSpPr>
            <a:spLocks noGrp="1"/>
          </p:cNvSpPr>
          <p:nvPr>
            <p:ph type="title"/>
          </p:nvPr>
        </p:nvSpPr>
        <p:spPr>
          <a:xfrm>
            <a:off x="241739" y="243060"/>
            <a:ext cx="8681543" cy="1450757"/>
          </a:xfrm>
        </p:spPr>
        <p:txBody>
          <a:bodyPr/>
          <a:lstStyle/>
          <a:p>
            <a:r>
              <a:rPr lang="en-US" dirty="0"/>
              <a:t>Presentation </a:t>
            </a:r>
            <a:r>
              <a:rPr lang="en-US" dirty="0" smtClean="0"/>
              <a:t>Section</a:t>
            </a:r>
            <a:endParaRPr lang="en-US" dirty="0"/>
          </a:p>
        </p:txBody>
      </p:sp>
      <p:sp>
        <p:nvSpPr>
          <p:cNvPr id="3" name="Content Placeholder 2">
            <a:extLst>
              <a:ext uri="{FF2B5EF4-FFF2-40B4-BE49-F238E27FC236}">
                <a16:creationId xmlns:a16="http://schemas.microsoft.com/office/drawing/2014/main" xmlns="" id="{81EB175D-0EE9-437C-AC85-E26F346678FB}"/>
              </a:ext>
            </a:extLst>
          </p:cNvPr>
          <p:cNvSpPr>
            <a:spLocks noGrp="1"/>
          </p:cNvSpPr>
          <p:nvPr>
            <p:ph idx="1"/>
          </p:nvPr>
        </p:nvSpPr>
        <p:spPr>
          <a:xfrm>
            <a:off x="241738" y="1892204"/>
            <a:ext cx="8450085" cy="4379058"/>
          </a:xfrm>
        </p:spPr>
        <p:txBody>
          <a:bodyPr>
            <a:noAutofit/>
          </a:bodyPr>
          <a:lstStyle/>
          <a:p>
            <a:pPr>
              <a:lnSpc>
                <a:spcPct val="150000"/>
              </a:lnSpc>
            </a:pPr>
            <a:r>
              <a:rPr lang="en-US" sz="1600" b="1" dirty="0" smtClean="0">
                <a:solidFill>
                  <a:srgbClr val="FF0000"/>
                </a:solidFill>
              </a:rPr>
              <a:t>Sharing</a:t>
            </a:r>
            <a:r>
              <a:rPr lang="en-US" sz="1600" b="1" dirty="0">
                <a:solidFill>
                  <a:srgbClr val="FF0000"/>
                </a:solidFill>
              </a:rPr>
              <a:t>*: </a:t>
            </a:r>
            <a:r>
              <a:rPr lang="en-US" sz="1400" dirty="0" smtClean="0">
                <a:solidFill>
                  <a:schemeClr val="tx1"/>
                </a:solidFill>
              </a:rPr>
              <a:t>Somewhere </a:t>
            </a:r>
            <a:r>
              <a:rPr lang="en-US" sz="1400" dirty="0">
                <a:solidFill>
                  <a:schemeClr val="tx1"/>
                </a:solidFill>
              </a:rPr>
              <a:t>in the presentation, the team needs to state that they shared their project with multiple people including groups and professionals. </a:t>
            </a:r>
            <a:r>
              <a:rPr lang="en-US" sz="1400" dirty="0" smtClean="0">
                <a:solidFill>
                  <a:schemeClr val="tx1"/>
                </a:solidFill>
              </a:rPr>
              <a:t>It’s </a:t>
            </a:r>
            <a:r>
              <a:rPr lang="en-US" sz="1400" dirty="0">
                <a:solidFill>
                  <a:schemeClr val="tx1"/>
                </a:solidFill>
              </a:rPr>
              <a:t>always good to tell the judges about the feedback that was received and how the team improved their solution based off of that feedback</a:t>
            </a:r>
            <a:r>
              <a:rPr lang="en-US" sz="1400" dirty="0" smtClean="0">
                <a:solidFill>
                  <a:schemeClr val="tx1"/>
                </a:solidFill>
              </a:rPr>
              <a:t>.</a:t>
            </a:r>
          </a:p>
          <a:p>
            <a:pPr>
              <a:lnSpc>
                <a:spcPct val="150000"/>
              </a:lnSpc>
            </a:pPr>
            <a:r>
              <a:rPr lang="en-US" sz="1600" b="1" dirty="0">
                <a:solidFill>
                  <a:srgbClr val="FF0000"/>
                </a:solidFill>
              </a:rPr>
              <a:t>Creativity: </a:t>
            </a:r>
            <a:r>
              <a:rPr lang="en-US" sz="1400" dirty="0" smtClean="0">
                <a:solidFill>
                  <a:schemeClr val="tx1"/>
                </a:solidFill>
              </a:rPr>
              <a:t>The </a:t>
            </a:r>
            <a:r>
              <a:rPr lang="en-US" sz="1400" dirty="0">
                <a:solidFill>
                  <a:schemeClr val="tx1"/>
                </a:solidFill>
              </a:rPr>
              <a:t>presentation needs to be creative, engaging, informative, and </a:t>
            </a:r>
            <a:r>
              <a:rPr lang="en-US" sz="1400" dirty="0" smtClean="0">
                <a:solidFill>
                  <a:schemeClr val="tx1"/>
                </a:solidFill>
              </a:rPr>
              <a:t>fun! Don’t </a:t>
            </a:r>
            <a:r>
              <a:rPr lang="en-US" sz="1400" dirty="0">
                <a:solidFill>
                  <a:schemeClr val="tx1"/>
                </a:solidFill>
              </a:rPr>
              <a:t>be afraid to be crazy or </a:t>
            </a:r>
            <a:r>
              <a:rPr lang="en-US" sz="1400" dirty="0" smtClean="0">
                <a:solidFill>
                  <a:schemeClr val="tx1"/>
                </a:solidFill>
              </a:rPr>
              <a:t>funny (wear hats/costumes) </a:t>
            </a:r>
            <a:r>
              <a:rPr lang="en-US" sz="1400" dirty="0">
                <a:solidFill>
                  <a:schemeClr val="tx1"/>
                </a:solidFill>
              </a:rPr>
              <a:t>in the presentation. Judges love to see the teams having fun and smiling</a:t>
            </a:r>
            <a:r>
              <a:rPr lang="en-US" sz="1400" dirty="0" smtClean="0">
                <a:solidFill>
                  <a:schemeClr val="tx1"/>
                </a:solidFill>
              </a:rPr>
              <a:t>. You can add a theme. We </a:t>
            </a:r>
            <a:r>
              <a:rPr lang="en-US" sz="1400" dirty="0">
                <a:solidFill>
                  <a:schemeClr val="tx1"/>
                </a:solidFill>
              </a:rPr>
              <a:t>recommend newscasts or movie themes for the presentation. </a:t>
            </a:r>
          </a:p>
        </p:txBody>
      </p:sp>
      <p:sp>
        <p:nvSpPr>
          <p:cNvPr id="4" name="Footer Placeholder 3">
            <a:extLst>
              <a:ext uri="{FF2B5EF4-FFF2-40B4-BE49-F238E27FC236}">
                <a16:creationId xmlns:a16="http://schemas.microsoft.com/office/drawing/2014/main" xmlns="" id="{8F697ED3-1C5B-4AC4-84BE-55E0CADDDC5D}"/>
              </a:ext>
            </a:extLst>
          </p:cNvPr>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a:extLst>
              <a:ext uri="{FF2B5EF4-FFF2-40B4-BE49-F238E27FC236}">
                <a16:creationId xmlns:a16="http://schemas.microsoft.com/office/drawing/2014/main" xmlns="" id="{2C73F089-B145-465C-84DD-85FECBB28D3B}"/>
              </a:ext>
            </a:extLst>
          </p:cNvPr>
          <p:cNvSpPr>
            <a:spLocks noGrp="1"/>
          </p:cNvSpPr>
          <p:nvPr>
            <p:ph type="sldNum" sz="quarter" idx="12"/>
          </p:nvPr>
        </p:nvSpPr>
        <p:spPr/>
        <p:txBody>
          <a:bodyPr/>
          <a:lstStyle/>
          <a:p>
            <a:fld id="{6D22F896-40B5-4ADD-8801-0D06FADFA095}" type="slidenum">
              <a:rPr lang="en-US" smtClean="0"/>
              <a:t>6</a:t>
            </a:fld>
            <a:endParaRPr lang="en-US" dirty="0"/>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4847" t="64320" r="4849" b="11935"/>
          <a:stretch/>
        </p:blipFill>
        <p:spPr>
          <a:xfrm>
            <a:off x="2132819" y="4290679"/>
            <a:ext cx="4880742" cy="16624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TextBox 8">
            <a:extLst>
              <a:ext uri="{FF2B5EF4-FFF2-40B4-BE49-F238E27FC236}">
                <a16:creationId xmlns:a16="http://schemas.microsoft.com/office/drawing/2014/main" xmlns="" id="{AC929603-69FD-4EA0-859B-E339708E0815}"/>
              </a:ext>
            </a:extLst>
          </p:cNvPr>
          <p:cNvSpPr txBox="1"/>
          <p:nvPr/>
        </p:nvSpPr>
        <p:spPr>
          <a:xfrm>
            <a:off x="2002002" y="5953115"/>
            <a:ext cx="3799114" cy="307777"/>
          </a:xfrm>
          <a:prstGeom prst="rect">
            <a:avLst/>
          </a:prstGeom>
          <a:noFill/>
        </p:spPr>
        <p:txBody>
          <a:bodyPr wrap="square" rtlCol="0">
            <a:spAutoFit/>
          </a:bodyPr>
          <a:lstStyle/>
          <a:p>
            <a:r>
              <a:rPr lang="en-US" sz="1400" dirty="0">
                <a:solidFill>
                  <a:srgbClr val="FF0000"/>
                </a:solidFill>
              </a:rPr>
              <a:t>* Required for award consideration</a:t>
            </a:r>
          </a:p>
        </p:txBody>
      </p:sp>
    </p:spTree>
    <p:extLst>
      <p:ext uri="{BB962C8B-B14F-4D97-AF65-F5344CB8AC3E}">
        <p14:creationId xmlns:p14="http://schemas.microsoft.com/office/powerpoint/2010/main" val="2969923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CE36E6-ED2B-49AA-98EF-06C22ABB5A08}"/>
              </a:ext>
            </a:extLst>
          </p:cNvPr>
          <p:cNvSpPr>
            <a:spLocks noGrp="1"/>
          </p:cNvSpPr>
          <p:nvPr>
            <p:ph type="title"/>
          </p:nvPr>
        </p:nvSpPr>
        <p:spPr>
          <a:xfrm>
            <a:off x="241739" y="286604"/>
            <a:ext cx="8167624" cy="1450757"/>
          </a:xfrm>
        </p:spPr>
        <p:txBody>
          <a:bodyPr/>
          <a:lstStyle/>
          <a:p>
            <a:r>
              <a:rPr lang="en-US" dirty="0"/>
              <a:t>Presentation </a:t>
            </a:r>
            <a:r>
              <a:rPr lang="en-US" dirty="0" smtClean="0"/>
              <a:t>Section, Cont.</a:t>
            </a:r>
            <a:endParaRPr lang="en-US" dirty="0"/>
          </a:p>
        </p:txBody>
      </p:sp>
      <p:sp>
        <p:nvSpPr>
          <p:cNvPr id="3" name="Content Placeholder 2">
            <a:extLst>
              <a:ext uri="{FF2B5EF4-FFF2-40B4-BE49-F238E27FC236}">
                <a16:creationId xmlns:a16="http://schemas.microsoft.com/office/drawing/2014/main" xmlns="" id="{F8ED5C00-F6D6-4C0D-9E4A-4D8314AA293F}"/>
              </a:ext>
            </a:extLst>
          </p:cNvPr>
          <p:cNvSpPr>
            <a:spLocks noGrp="1"/>
          </p:cNvSpPr>
          <p:nvPr>
            <p:ph idx="1"/>
          </p:nvPr>
        </p:nvSpPr>
        <p:spPr>
          <a:xfrm>
            <a:off x="241739" y="1858449"/>
            <a:ext cx="4892969" cy="1728814"/>
          </a:xfrm>
        </p:spPr>
        <p:txBody>
          <a:bodyPr>
            <a:noAutofit/>
          </a:bodyPr>
          <a:lstStyle/>
          <a:p>
            <a:pPr>
              <a:lnSpc>
                <a:spcPct val="170000"/>
              </a:lnSpc>
            </a:pPr>
            <a:r>
              <a:rPr lang="en-US" sz="1400" b="1" dirty="0">
                <a:solidFill>
                  <a:srgbClr val="FF0000"/>
                </a:solidFill>
              </a:rPr>
              <a:t>Presentation Effectiveness: </a:t>
            </a:r>
            <a:r>
              <a:rPr lang="en-US" sz="1200" dirty="0" smtClean="0">
                <a:solidFill>
                  <a:schemeClr val="tx1"/>
                </a:solidFill>
              </a:rPr>
              <a:t>Overall, the </a:t>
            </a:r>
            <a:r>
              <a:rPr lang="en-US" sz="1200" dirty="0">
                <a:solidFill>
                  <a:schemeClr val="tx1"/>
                </a:solidFill>
              </a:rPr>
              <a:t>presentation must clearly </a:t>
            </a:r>
            <a:r>
              <a:rPr lang="en-US" sz="1200" dirty="0" smtClean="0">
                <a:solidFill>
                  <a:schemeClr val="tx1"/>
                </a:solidFill>
              </a:rPr>
              <a:t>explain </a:t>
            </a:r>
            <a:r>
              <a:rPr lang="en-US" sz="1200" dirty="0">
                <a:solidFill>
                  <a:schemeClr val="tx1"/>
                </a:solidFill>
              </a:rPr>
              <a:t>the </a:t>
            </a:r>
            <a:r>
              <a:rPr lang="en-US" sz="1200" dirty="0" smtClean="0">
                <a:solidFill>
                  <a:schemeClr val="tx1"/>
                </a:solidFill>
              </a:rPr>
              <a:t>the problem, team’s solution, </a:t>
            </a:r>
            <a:r>
              <a:rPr lang="en-US" sz="1200" dirty="0">
                <a:solidFill>
                  <a:schemeClr val="tx1"/>
                </a:solidFill>
              </a:rPr>
              <a:t>why it’s innovative, how feasible it is, </a:t>
            </a:r>
            <a:r>
              <a:rPr lang="en-US" sz="1200" dirty="0" smtClean="0">
                <a:solidFill>
                  <a:schemeClr val="tx1"/>
                </a:solidFill>
              </a:rPr>
              <a:t>etc.  Try to memorize your script instead of reading it. Keep the lines short so that they are easy to memorize. Make sure that everyone on the team participates. When </a:t>
            </a:r>
            <a:r>
              <a:rPr lang="en-US" sz="1200" dirty="0">
                <a:solidFill>
                  <a:schemeClr val="tx1"/>
                </a:solidFill>
              </a:rPr>
              <a:t>a team member is giving their lines, the whole team needs </a:t>
            </a:r>
            <a:r>
              <a:rPr lang="en-US" sz="1200" dirty="0" smtClean="0">
                <a:solidFill>
                  <a:schemeClr val="tx1"/>
                </a:solidFill>
              </a:rPr>
              <a:t>to be engaged.</a:t>
            </a:r>
            <a:endParaRPr lang="en-US" sz="1200" dirty="0">
              <a:solidFill>
                <a:schemeClr val="tx1"/>
              </a:solidFill>
            </a:endParaRPr>
          </a:p>
        </p:txBody>
      </p:sp>
      <p:sp>
        <p:nvSpPr>
          <p:cNvPr id="4" name="Footer Placeholder 3">
            <a:extLst>
              <a:ext uri="{FF2B5EF4-FFF2-40B4-BE49-F238E27FC236}">
                <a16:creationId xmlns:a16="http://schemas.microsoft.com/office/drawing/2014/main" xmlns="" id="{5DEB6B71-E5F8-410F-AF09-535C8724E8F1}"/>
              </a:ext>
            </a:extLst>
          </p:cNvPr>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a:extLst>
              <a:ext uri="{FF2B5EF4-FFF2-40B4-BE49-F238E27FC236}">
                <a16:creationId xmlns:a16="http://schemas.microsoft.com/office/drawing/2014/main" xmlns="" id="{6B92B7A2-E594-453D-9187-87C106B6D098}"/>
              </a:ext>
            </a:extLst>
          </p:cNvPr>
          <p:cNvSpPr>
            <a:spLocks noGrp="1"/>
          </p:cNvSpPr>
          <p:nvPr>
            <p:ph type="sldNum" sz="quarter" idx="12"/>
          </p:nvPr>
        </p:nvSpPr>
        <p:spPr/>
        <p:txBody>
          <a:bodyPr/>
          <a:lstStyle/>
          <a:p>
            <a:fld id="{6D22F896-40B5-4ADD-8801-0D06FADFA095}" type="slidenum">
              <a:rPr lang="en-US" smtClean="0"/>
              <a:t>7</a:t>
            </a:fld>
            <a:endParaRPr lang="en-US" dirty="0"/>
          </a:p>
        </p:txBody>
      </p:sp>
      <p:pic>
        <p:nvPicPr>
          <p:cNvPr id="8" name="Picture 7">
            <a:extLst>
              <a:ext uri="{FF2B5EF4-FFF2-40B4-BE49-F238E27FC236}">
                <a16:creationId xmlns:a16="http://schemas.microsoft.com/office/drawing/2014/main" xmlns="" id="{4A50C0E5-A574-462A-9D54-90B37F4BC4D2}"/>
              </a:ext>
            </a:extLst>
          </p:cNvPr>
          <p:cNvPicPr>
            <a:picLocks noChangeAspect="1"/>
          </p:cNvPicPr>
          <p:nvPr/>
        </p:nvPicPr>
        <p:blipFill rotWithShape="1">
          <a:blip r:embed="rId2"/>
          <a:srcRect l="7467"/>
          <a:stretch/>
        </p:blipFill>
        <p:spPr>
          <a:xfrm>
            <a:off x="5506497" y="2383777"/>
            <a:ext cx="3346100" cy="2406971"/>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4847" t="64320" r="4849" b="11935"/>
          <a:stretch/>
        </p:blipFill>
        <p:spPr>
          <a:xfrm>
            <a:off x="439861" y="4280605"/>
            <a:ext cx="4880742" cy="16624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949341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95DF81-6E18-4503-B75C-70E8609AEB56}"/>
              </a:ext>
            </a:extLst>
          </p:cNvPr>
          <p:cNvSpPr>
            <a:spLocks noGrp="1"/>
          </p:cNvSpPr>
          <p:nvPr>
            <p:ph type="title"/>
          </p:nvPr>
        </p:nvSpPr>
        <p:spPr/>
        <p:txBody>
          <a:bodyPr/>
          <a:lstStyle/>
          <a:p>
            <a:r>
              <a:rPr lang="en-US" dirty="0"/>
              <a:t>Judges’ Questions</a:t>
            </a:r>
          </a:p>
        </p:txBody>
      </p:sp>
      <p:sp>
        <p:nvSpPr>
          <p:cNvPr id="3" name="Content Placeholder 2">
            <a:extLst>
              <a:ext uri="{FF2B5EF4-FFF2-40B4-BE49-F238E27FC236}">
                <a16:creationId xmlns:a16="http://schemas.microsoft.com/office/drawing/2014/main" xmlns="" id="{2F8FF577-A116-45A3-9EC6-D59AD40D0D4C}"/>
              </a:ext>
            </a:extLst>
          </p:cNvPr>
          <p:cNvSpPr>
            <a:spLocks noGrp="1"/>
          </p:cNvSpPr>
          <p:nvPr>
            <p:ph idx="1"/>
          </p:nvPr>
        </p:nvSpPr>
        <p:spPr>
          <a:xfrm>
            <a:off x="3768133" y="1845733"/>
            <a:ext cx="5155150" cy="4334003"/>
          </a:xfrm>
        </p:spPr>
        <p:txBody>
          <a:bodyPr>
            <a:noAutofit/>
          </a:bodyPr>
          <a:lstStyle/>
          <a:p>
            <a:pPr>
              <a:lnSpc>
                <a:spcPct val="150000"/>
              </a:lnSpc>
              <a:buFont typeface="Wingdings" panose="05000000000000000000" pitchFamily="2" charset="2"/>
              <a:buChar char="§"/>
            </a:pPr>
            <a:r>
              <a:rPr lang="en-US" sz="1200" dirty="0" smtClean="0">
                <a:solidFill>
                  <a:schemeClr val="tx1"/>
                </a:solidFill>
              </a:rPr>
              <a:t>After the presentation, judges ask questions. The </a:t>
            </a:r>
            <a:r>
              <a:rPr lang="en-US" sz="1200" dirty="0">
                <a:solidFill>
                  <a:schemeClr val="tx1"/>
                </a:solidFill>
              </a:rPr>
              <a:t>judges may ask a specific team member or they may ask the whole team. </a:t>
            </a:r>
            <a:endParaRPr lang="en-US" sz="1200" dirty="0" smtClean="0">
              <a:solidFill>
                <a:schemeClr val="tx1"/>
              </a:solidFill>
            </a:endParaRPr>
          </a:p>
          <a:p>
            <a:pPr>
              <a:lnSpc>
                <a:spcPct val="150000"/>
              </a:lnSpc>
              <a:buFont typeface="Wingdings" panose="05000000000000000000" pitchFamily="2" charset="2"/>
              <a:buChar char="§"/>
            </a:pPr>
            <a:r>
              <a:rPr lang="en-US" sz="1200" dirty="0">
                <a:solidFill>
                  <a:schemeClr val="tx1"/>
                </a:solidFill>
              </a:rPr>
              <a:t>C</a:t>
            </a:r>
            <a:r>
              <a:rPr lang="en-US" sz="1200" dirty="0" smtClean="0">
                <a:solidFill>
                  <a:schemeClr val="tx1"/>
                </a:solidFill>
              </a:rPr>
              <a:t>hoosing </a:t>
            </a:r>
            <a:r>
              <a:rPr lang="en-US" sz="1200" dirty="0">
                <a:solidFill>
                  <a:schemeClr val="tx1"/>
                </a:solidFill>
              </a:rPr>
              <a:t>a “captain” for that judging </a:t>
            </a:r>
            <a:r>
              <a:rPr lang="en-US" sz="1200" dirty="0" smtClean="0">
                <a:solidFill>
                  <a:schemeClr val="tx1"/>
                </a:solidFill>
              </a:rPr>
              <a:t>session can be useful. The </a:t>
            </a:r>
            <a:r>
              <a:rPr lang="en-US" sz="1200" dirty="0">
                <a:solidFill>
                  <a:schemeClr val="tx1"/>
                </a:solidFill>
              </a:rPr>
              <a:t>captain helps direct the questions and makes sure everyone on the team answers a question. </a:t>
            </a:r>
            <a:endParaRPr lang="en-US" sz="1200" dirty="0" smtClean="0">
              <a:solidFill>
                <a:schemeClr val="tx1"/>
              </a:solidFill>
            </a:endParaRPr>
          </a:p>
          <a:p>
            <a:pPr lvl="1">
              <a:lnSpc>
                <a:spcPct val="150000"/>
              </a:lnSpc>
              <a:buFont typeface="Wingdings" panose="05000000000000000000" pitchFamily="2" charset="2"/>
              <a:buChar char="§"/>
            </a:pPr>
            <a:r>
              <a:rPr lang="en-US" sz="1200" dirty="0" smtClean="0">
                <a:solidFill>
                  <a:schemeClr val="tx1"/>
                </a:solidFill>
              </a:rPr>
              <a:t>The </a:t>
            </a:r>
            <a:r>
              <a:rPr lang="en-US" sz="1200" dirty="0">
                <a:solidFill>
                  <a:schemeClr val="tx1"/>
                </a:solidFill>
              </a:rPr>
              <a:t>captain does have to answer a question, too. </a:t>
            </a:r>
            <a:endParaRPr lang="en-US" sz="1200" dirty="0" smtClean="0">
              <a:solidFill>
                <a:schemeClr val="tx1"/>
              </a:solidFill>
            </a:endParaRPr>
          </a:p>
          <a:p>
            <a:pPr lvl="1">
              <a:lnSpc>
                <a:spcPct val="150000"/>
              </a:lnSpc>
              <a:buFont typeface="Wingdings" panose="05000000000000000000" pitchFamily="2" charset="2"/>
              <a:buChar char="§"/>
            </a:pPr>
            <a:r>
              <a:rPr lang="en-US" sz="1200" dirty="0" smtClean="0">
                <a:solidFill>
                  <a:schemeClr val="tx1"/>
                </a:solidFill>
              </a:rPr>
              <a:t>Whoever </a:t>
            </a:r>
            <a:r>
              <a:rPr lang="en-US" sz="1200" dirty="0">
                <a:solidFill>
                  <a:schemeClr val="tx1"/>
                </a:solidFill>
              </a:rPr>
              <a:t>is the captain needs to know what each team member is most comfortable talking about. For example, say the judges ask a question about the existing solutions and why they don’t work. The captain could say, “ I know Sara researched that topic. Sara, would you like to answer the question?”</a:t>
            </a:r>
          </a:p>
          <a:p>
            <a:pPr>
              <a:lnSpc>
                <a:spcPct val="150000"/>
              </a:lnSpc>
              <a:buFont typeface="Wingdings" panose="05000000000000000000" pitchFamily="2" charset="2"/>
              <a:buChar char="§"/>
            </a:pPr>
            <a:r>
              <a:rPr lang="en-US" sz="1200" dirty="0">
                <a:solidFill>
                  <a:schemeClr val="tx1"/>
                </a:solidFill>
              </a:rPr>
              <a:t> </a:t>
            </a:r>
            <a:r>
              <a:rPr lang="en-US" sz="1200" dirty="0" smtClean="0">
                <a:solidFill>
                  <a:schemeClr val="tx1"/>
                </a:solidFill>
              </a:rPr>
              <a:t>You can give the judges additional information if they don’t have any questions. </a:t>
            </a:r>
          </a:p>
          <a:p>
            <a:pPr>
              <a:lnSpc>
                <a:spcPct val="150000"/>
              </a:lnSpc>
              <a:buFont typeface="Wingdings" panose="05000000000000000000" pitchFamily="2" charset="2"/>
              <a:buChar char="§"/>
            </a:pPr>
            <a:r>
              <a:rPr lang="en-US" sz="1200" dirty="0" smtClean="0">
                <a:solidFill>
                  <a:schemeClr val="tx1"/>
                </a:solidFill>
              </a:rPr>
              <a:t>Everyone on the team needs to be able to answer questions and when a particular person is answering the entire team should be engaged</a:t>
            </a:r>
            <a:endParaRPr lang="en-US" sz="1200" dirty="0"/>
          </a:p>
        </p:txBody>
      </p:sp>
      <p:sp>
        <p:nvSpPr>
          <p:cNvPr id="4" name="Footer Placeholder 3">
            <a:extLst>
              <a:ext uri="{FF2B5EF4-FFF2-40B4-BE49-F238E27FC236}">
                <a16:creationId xmlns:a16="http://schemas.microsoft.com/office/drawing/2014/main" xmlns="" id="{4711F809-2567-419F-BFA1-997FBFCCF231}"/>
              </a:ext>
            </a:extLst>
          </p:cNvPr>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a:extLst>
              <a:ext uri="{FF2B5EF4-FFF2-40B4-BE49-F238E27FC236}">
                <a16:creationId xmlns:a16="http://schemas.microsoft.com/office/drawing/2014/main" xmlns="" id="{0E8FCF37-E21A-462C-8611-6B79E00A4FE9}"/>
              </a:ext>
            </a:extLst>
          </p:cNvPr>
          <p:cNvSpPr>
            <a:spLocks noGrp="1"/>
          </p:cNvSpPr>
          <p:nvPr>
            <p:ph type="sldNum" sz="quarter" idx="12"/>
          </p:nvPr>
        </p:nvSpPr>
        <p:spPr/>
        <p:txBody>
          <a:bodyPr/>
          <a:lstStyle/>
          <a:p>
            <a:fld id="{6D22F896-40B5-4ADD-8801-0D06FADFA095}" type="slidenum">
              <a:rPr lang="en-US" smtClean="0"/>
              <a:t>8</a:t>
            </a:fld>
            <a:endParaRPr lang="en-US" dirty="0"/>
          </a:p>
        </p:txBody>
      </p:sp>
      <p:pic>
        <p:nvPicPr>
          <p:cNvPr id="6" name="Picture 5">
            <a:extLst>
              <a:ext uri="{FF2B5EF4-FFF2-40B4-BE49-F238E27FC236}">
                <a16:creationId xmlns:a16="http://schemas.microsoft.com/office/drawing/2014/main" xmlns="" id="{3BA1F165-58F1-4EE3-BBFA-F6CD2781A9E5}"/>
              </a:ext>
            </a:extLst>
          </p:cNvPr>
          <p:cNvPicPr>
            <a:picLocks noChangeAspect="1"/>
          </p:cNvPicPr>
          <p:nvPr/>
        </p:nvPicPr>
        <p:blipFill>
          <a:blip r:embed="rId2"/>
          <a:stretch>
            <a:fillRect/>
          </a:stretch>
        </p:blipFill>
        <p:spPr>
          <a:xfrm>
            <a:off x="241739" y="2240783"/>
            <a:ext cx="3322655" cy="2491990"/>
          </a:xfrm>
          <a:prstGeom prst="rect">
            <a:avLst/>
          </a:prstGeom>
        </p:spPr>
      </p:pic>
    </p:spTree>
    <p:extLst>
      <p:ext uri="{BB962C8B-B14F-4D97-AF65-F5344CB8AC3E}">
        <p14:creationId xmlns:p14="http://schemas.microsoft.com/office/powerpoint/2010/main" val="15347253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CA7558-D51F-418B-9F0A-51EA02324C37}"/>
              </a:ext>
            </a:extLst>
          </p:cNvPr>
          <p:cNvSpPr>
            <a:spLocks noGrp="1"/>
          </p:cNvSpPr>
          <p:nvPr>
            <p:ph type="title"/>
          </p:nvPr>
        </p:nvSpPr>
        <p:spPr/>
        <p:txBody>
          <a:bodyPr/>
          <a:lstStyle/>
          <a:p>
            <a:r>
              <a:rPr lang="en-US" dirty="0"/>
              <a:t>Display Boards</a:t>
            </a:r>
          </a:p>
        </p:txBody>
      </p:sp>
      <p:sp>
        <p:nvSpPr>
          <p:cNvPr id="3" name="Content Placeholder 2">
            <a:extLst>
              <a:ext uri="{FF2B5EF4-FFF2-40B4-BE49-F238E27FC236}">
                <a16:creationId xmlns:a16="http://schemas.microsoft.com/office/drawing/2014/main" xmlns="" id="{35EBF61B-18AB-4D9F-8F9C-7557F4091CBB}"/>
              </a:ext>
            </a:extLst>
          </p:cNvPr>
          <p:cNvSpPr>
            <a:spLocks noGrp="1"/>
          </p:cNvSpPr>
          <p:nvPr>
            <p:ph idx="1"/>
          </p:nvPr>
        </p:nvSpPr>
        <p:spPr>
          <a:xfrm>
            <a:off x="241739" y="2006082"/>
            <a:ext cx="6224406" cy="4030824"/>
          </a:xfrm>
        </p:spPr>
        <p:txBody>
          <a:bodyPr>
            <a:normAutofit/>
          </a:bodyPr>
          <a:lstStyle/>
          <a:p>
            <a:r>
              <a:rPr lang="en-US" dirty="0"/>
              <a:t>Having a display board at the pit area sparks conversation and is useful when judges visit. The team can bring this display board into judging as well.</a:t>
            </a:r>
          </a:p>
          <a:p>
            <a:pPr lvl="1">
              <a:buFont typeface="Arial" panose="020B0604020202020204" pitchFamily="34" charset="0"/>
              <a:buChar char="•"/>
            </a:pPr>
            <a:r>
              <a:rPr lang="en-US" dirty="0"/>
              <a:t>The display board can be used to explain the team’s research project.</a:t>
            </a:r>
          </a:p>
          <a:p>
            <a:pPr lvl="1">
              <a:buFont typeface="Arial" panose="020B0604020202020204" pitchFamily="34" charset="0"/>
              <a:buChar char="•"/>
            </a:pPr>
            <a:r>
              <a:rPr lang="en-US" dirty="0"/>
              <a:t>We recommend using the research project rubric to help in the design layout of the board.</a:t>
            </a:r>
          </a:p>
          <a:p>
            <a:pPr lvl="1">
              <a:buFont typeface="Arial" panose="020B0604020202020204" pitchFamily="34" charset="0"/>
              <a:buChar char="•"/>
            </a:pPr>
            <a:r>
              <a:rPr lang="en-US" dirty="0"/>
              <a:t>Draw the layout of the display board and plan out where certain information needs to be.</a:t>
            </a:r>
          </a:p>
          <a:p>
            <a:pPr lvl="1">
              <a:buFont typeface="Arial" panose="020B0604020202020204" pitchFamily="34" charset="0"/>
              <a:buChar char="•"/>
            </a:pPr>
            <a:r>
              <a:rPr lang="en-US" dirty="0"/>
              <a:t>Include several photos of the team and the solution.</a:t>
            </a:r>
          </a:p>
          <a:p>
            <a:pPr lvl="1">
              <a:buFont typeface="Arial" panose="020B0604020202020204" pitchFamily="34" charset="0"/>
              <a:buChar char="•"/>
            </a:pPr>
            <a:r>
              <a:rPr lang="en-US" dirty="0"/>
              <a:t>Typed descriptions enhance the look of the display board.</a:t>
            </a:r>
          </a:p>
          <a:p>
            <a:pPr marL="201168" lvl="1" indent="0">
              <a:buNone/>
            </a:pPr>
            <a:endParaRPr lang="en-US" b="1" dirty="0"/>
          </a:p>
          <a:p>
            <a:pPr marL="201168" lvl="1" indent="0">
              <a:buNone/>
            </a:pPr>
            <a:r>
              <a:rPr lang="en-US" b="1" dirty="0"/>
              <a:t>Tip: </a:t>
            </a:r>
            <a:r>
              <a:rPr lang="en-US" dirty="0"/>
              <a:t>Use both sides of the board to allow for more information.</a:t>
            </a:r>
          </a:p>
        </p:txBody>
      </p:sp>
      <p:sp>
        <p:nvSpPr>
          <p:cNvPr id="4" name="Footer Placeholder 3">
            <a:extLst>
              <a:ext uri="{FF2B5EF4-FFF2-40B4-BE49-F238E27FC236}">
                <a16:creationId xmlns:a16="http://schemas.microsoft.com/office/drawing/2014/main" xmlns="" id="{85A5F7E0-4D01-4C77-B127-5FC33134A638}"/>
              </a:ext>
            </a:extLst>
          </p:cNvPr>
          <p:cNvSpPr>
            <a:spLocks noGrp="1"/>
          </p:cNvSpPr>
          <p:nvPr>
            <p:ph type="ftr" sz="quarter" idx="11"/>
          </p:nvPr>
        </p:nvSpPr>
        <p:spPr/>
        <p:txBody>
          <a:bodyPr/>
          <a:lstStyle/>
          <a:p>
            <a:r>
              <a:rPr lang="en-US" smtClean="0"/>
              <a:t>Copyright 2017, EV3Lessons.com (Last Edit 8/26/2017)</a:t>
            </a:r>
            <a:endParaRPr lang="en-US" dirty="0"/>
          </a:p>
        </p:txBody>
      </p:sp>
      <p:sp>
        <p:nvSpPr>
          <p:cNvPr id="5" name="Slide Number Placeholder 4">
            <a:extLst>
              <a:ext uri="{FF2B5EF4-FFF2-40B4-BE49-F238E27FC236}">
                <a16:creationId xmlns:a16="http://schemas.microsoft.com/office/drawing/2014/main" xmlns="" id="{8721678E-4858-48F7-885C-F930B4565013}"/>
              </a:ext>
            </a:extLst>
          </p:cNvPr>
          <p:cNvSpPr>
            <a:spLocks noGrp="1"/>
          </p:cNvSpPr>
          <p:nvPr>
            <p:ph type="sldNum" sz="quarter" idx="12"/>
          </p:nvPr>
        </p:nvSpPr>
        <p:spPr/>
        <p:txBody>
          <a:bodyPr/>
          <a:lstStyle/>
          <a:p>
            <a:fld id="{6D22F896-40B5-4ADD-8801-0D06FADFA095}" type="slidenum">
              <a:rPr lang="en-US" smtClean="0"/>
              <a:t>9</a:t>
            </a:fld>
            <a:endParaRPr lang="en-US" dirty="0"/>
          </a:p>
        </p:txBody>
      </p:sp>
      <p:pic>
        <p:nvPicPr>
          <p:cNvPr id="11" name="Picture 10">
            <a:extLst>
              <a:ext uri="{FF2B5EF4-FFF2-40B4-BE49-F238E27FC236}">
                <a16:creationId xmlns:a16="http://schemas.microsoft.com/office/drawing/2014/main" xmlns="" id="{116653BE-CE75-4DED-A25A-D5FD7584BD91}"/>
              </a:ext>
            </a:extLst>
          </p:cNvPr>
          <p:cNvPicPr>
            <a:picLocks noChangeAspect="1"/>
          </p:cNvPicPr>
          <p:nvPr/>
        </p:nvPicPr>
        <p:blipFill>
          <a:blip r:embed="rId3"/>
          <a:stretch>
            <a:fillRect/>
          </a:stretch>
        </p:blipFill>
        <p:spPr>
          <a:xfrm rot="16200000">
            <a:off x="5851863" y="2705058"/>
            <a:ext cx="3685703" cy="2457136"/>
          </a:xfrm>
          <a:prstGeom prst="rect">
            <a:avLst/>
          </a:prstGeom>
        </p:spPr>
      </p:pic>
    </p:spTree>
    <p:extLst>
      <p:ext uri="{BB962C8B-B14F-4D97-AF65-F5344CB8AC3E}">
        <p14:creationId xmlns:p14="http://schemas.microsoft.com/office/powerpoint/2010/main" val="385752357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30000</TotalTime>
  <Words>1272</Words>
  <Application>Microsoft Macintosh PowerPoint</Application>
  <PresentationFormat>On-screen Show (4:3)</PresentationFormat>
  <Paragraphs>98</Paragraphs>
  <Slides>12</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Calibri Light</vt:lpstr>
      <vt:lpstr>Wingdings</vt:lpstr>
      <vt:lpstr>Arial</vt:lpstr>
      <vt:lpstr>Retrospect</vt:lpstr>
      <vt:lpstr>Features of a Good Presentation</vt:lpstr>
      <vt:lpstr>About Us</vt:lpstr>
      <vt:lpstr>Start with the Project Rubric</vt:lpstr>
      <vt:lpstr>Research Section</vt:lpstr>
      <vt:lpstr>Innovative Solution Section </vt:lpstr>
      <vt:lpstr>Presentation Section</vt:lpstr>
      <vt:lpstr>Presentation Section, Cont.</vt:lpstr>
      <vt:lpstr>Judges’ Questions</vt:lpstr>
      <vt:lpstr>Display Boards</vt:lpstr>
      <vt:lpstr>Team Notebook</vt:lpstr>
      <vt:lpstr>Judges Handouts</vt:lpstr>
      <vt:lpstr>Credits</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Sanjay Seshan</dc:creator>
  <cp:lastModifiedBy>Sanjay Seshan</cp:lastModifiedBy>
  <cp:revision>159</cp:revision>
  <cp:lastPrinted>2017-08-26T20:05:48Z</cp:lastPrinted>
  <dcterms:created xsi:type="dcterms:W3CDTF">2017-08-13T17:46:18Z</dcterms:created>
  <dcterms:modified xsi:type="dcterms:W3CDTF">2017-08-26T20:05:52Z</dcterms:modified>
</cp:coreProperties>
</file>

<file path=docProps/thumbnail.jpeg>
</file>